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7"/>
  </p:notesMasterIdLst>
  <p:sldIdLst>
    <p:sldId id="256" r:id="rId2"/>
    <p:sldId id="314" r:id="rId3"/>
    <p:sldId id="263" r:id="rId4"/>
    <p:sldId id="512" r:id="rId5"/>
    <p:sldId id="513" r:id="rId6"/>
    <p:sldId id="470" r:id="rId7"/>
    <p:sldId id="426" r:id="rId8"/>
    <p:sldId id="430" r:id="rId9"/>
    <p:sldId id="431" r:id="rId10"/>
    <p:sldId id="432" r:id="rId11"/>
    <p:sldId id="433" r:id="rId12"/>
    <p:sldId id="427" r:id="rId13"/>
    <p:sldId id="428" r:id="rId14"/>
    <p:sldId id="429" r:id="rId15"/>
    <p:sldId id="434" r:id="rId16"/>
    <p:sldId id="435" r:id="rId17"/>
    <p:sldId id="436" r:id="rId18"/>
    <p:sldId id="438" r:id="rId19"/>
    <p:sldId id="439" r:id="rId20"/>
    <p:sldId id="437"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 id="460" r:id="rId42"/>
    <p:sldId id="461" r:id="rId43"/>
    <p:sldId id="468" r:id="rId44"/>
    <p:sldId id="463" r:id="rId45"/>
    <p:sldId id="464" r:id="rId46"/>
    <p:sldId id="465" r:id="rId47"/>
    <p:sldId id="466" r:id="rId48"/>
    <p:sldId id="467" r:id="rId49"/>
    <p:sldId id="469" r:id="rId50"/>
    <p:sldId id="471" r:id="rId51"/>
    <p:sldId id="472" r:id="rId52"/>
    <p:sldId id="473" r:id="rId53"/>
    <p:sldId id="474" r:id="rId54"/>
    <p:sldId id="475" r:id="rId55"/>
    <p:sldId id="476" r:id="rId56"/>
    <p:sldId id="477" r:id="rId57"/>
    <p:sldId id="478" r:id="rId58"/>
    <p:sldId id="479" r:id="rId59"/>
    <p:sldId id="480" r:id="rId60"/>
    <p:sldId id="481" r:id="rId61"/>
    <p:sldId id="482" r:id="rId62"/>
    <p:sldId id="483" r:id="rId63"/>
    <p:sldId id="484" r:id="rId64"/>
    <p:sldId id="485" r:id="rId65"/>
    <p:sldId id="486" r:id="rId66"/>
    <p:sldId id="506" r:id="rId67"/>
    <p:sldId id="507" r:id="rId68"/>
    <p:sldId id="508" r:id="rId69"/>
    <p:sldId id="509" r:id="rId70"/>
    <p:sldId id="511" r:id="rId71"/>
    <p:sldId id="487" r:id="rId72"/>
    <p:sldId id="488" r:id="rId73"/>
    <p:sldId id="489" r:id="rId74"/>
    <p:sldId id="491" r:id="rId75"/>
    <p:sldId id="492" r:id="rId76"/>
    <p:sldId id="493" r:id="rId77"/>
    <p:sldId id="494" r:id="rId78"/>
    <p:sldId id="495" r:id="rId79"/>
    <p:sldId id="496" r:id="rId80"/>
    <p:sldId id="497" r:id="rId81"/>
    <p:sldId id="498" r:id="rId82"/>
    <p:sldId id="499" r:id="rId83"/>
    <p:sldId id="500" r:id="rId84"/>
    <p:sldId id="424" r:id="rId85"/>
    <p:sldId id="425"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68" d="100"/>
          <a:sy n="68" d="100"/>
        </p:scale>
        <p:origin x="-61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5CA57-10F6-41F8-8447-3B62A0F747EE}" type="datetimeFigureOut">
              <a:rPr lang="en-US" smtClean="0"/>
              <a:pPr/>
              <a:t>11/4/2021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FE894-CEFB-42F3-B000-8BA20222C64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341A701-5523-4DC3-BF58-065BEDFB45BF}" type="slidenum">
              <a:rPr lang="ar-SA" smtClean="0"/>
              <a:pPr/>
              <a:t>5</a:t>
            </a:fld>
            <a:endParaRPr lang="en-US" smtClean="0"/>
          </a:p>
        </p:txBody>
      </p:sp>
      <p:sp>
        <p:nvSpPr>
          <p:cNvPr id="44035" name="Rectangle 2"/>
          <p:cNvSpPr>
            <a:spLocks noGrp="1" noRot="1" noChangeAspect="1" noChangeArrowheads="1" noTextEdit="1"/>
          </p:cNvSpPr>
          <p:nvPr>
            <p:ph type="sldImg"/>
          </p:nvPr>
        </p:nvSpPr>
        <p:spPr>
          <a:xfrm>
            <a:off x="1789113" y="833438"/>
            <a:ext cx="5384800" cy="3028950"/>
          </a:xfrm>
          <a:ln/>
        </p:spPr>
      </p:sp>
      <p:sp>
        <p:nvSpPr>
          <p:cNvPr id="44036" name="Rectangle 3"/>
          <p:cNvSpPr>
            <a:spLocks noGrp="1" noChangeArrowheads="1"/>
          </p:cNvSpPr>
          <p:nvPr>
            <p:ph type="body" idx="1"/>
          </p:nvPr>
        </p:nvSpPr>
        <p:spPr>
          <a:xfrm>
            <a:off x="2487613" y="4095750"/>
            <a:ext cx="3971925" cy="4021138"/>
          </a:xfrm>
          <a:noFill/>
          <a:ln/>
        </p:spPr>
        <p:txBody>
          <a:bodyPr/>
          <a:lstStyle/>
          <a:p>
            <a:pPr eaLnBrk="1" hangingPunct="1"/>
            <a:r>
              <a:rPr lang="en-US" sz="1000" smtClean="0">
                <a:latin typeface="ZapfHumnst BT" pitchFamily="34" charset="0"/>
              </a:rPr>
              <a:t>The most expensive errors to correct are those introduced at Requirements Time and not found until after release to the customer.</a:t>
            </a:r>
          </a:p>
          <a:p>
            <a:pPr eaLnBrk="1" hangingPunct="1"/>
            <a:r>
              <a:rPr lang="en-US" sz="1000" b="1" smtClean="0">
                <a:latin typeface="ZapfHumnst BT" pitchFamily="34" charset="0"/>
              </a:rPr>
              <a:t>Note:</a:t>
            </a:r>
            <a:r>
              <a:rPr lang="en-US" sz="1000" smtClean="0">
                <a:latin typeface="ZapfHumnst BT" pitchFamily="34" charset="0"/>
              </a:rPr>
              <a:t> These same errors are also the least expensive to correct if found during Requirements Time. The longer they exist, the more expensive they become.</a:t>
            </a:r>
          </a:p>
        </p:txBody>
      </p:sp>
      <p:sp>
        <p:nvSpPr>
          <p:cNvPr id="44037" name="Rectangle 4"/>
          <p:cNvSpPr>
            <a:spLocks noChangeArrowheads="1"/>
          </p:cNvSpPr>
          <p:nvPr/>
        </p:nvSpPr>
        <p:spPr bwMode="auto">
          <a:xfrm>
            <a:off x="150813" y="1135063"/>
            <a:ext cx="2211387" cy="6134100"/>
          </a:xfrm>
          <a:prstGeom prst="rect">
            <a:avLst/>
          </a:prstGeom>
          <a:noFill/>
          <a:ln w="9525">
            <a:noFill/>
            <a:miter lim="800000"/>
            <a:headEnd/>
            <a:tailEnd/>
          </a:ln>
        </p:spPr>
        <p:txBody>
          <a:bodyPr lIns="92222" tIns="46111" rIns="92222" bIns="46111"/>
          <a:lstStyle/>
          <a:p>
            <a:pPr defTabSz="915988" eaLnBrk="0" hangingPunct="0"/>
            <a:endParaRPr lang="en-US" sz="1000">
              <a:latin typeface="ZapfHumnst BT" pitchFamily="34" charset="0"/>
            </a:endParaRPr>
          </a:p>
        </p:txBody>
      </p:sp>
      <p:sp>
        <p:nvSpPr>
          <p:cNvPr id="44038" name="Text Box 5"/>
          <p:cNvSpPr txBox="1">
            <a:spLocks noChangeArrowheads="1"/>
          </p:cNvSpPr>
          <p:nvPr/>
        </p:nvSpPr>
        <p:spPr bwMode="auto">
          <a:xfrm>
            <a:off x="571500" y="1190625"/>
            <a:ext cx="1739900" cy="6743700"/>
          </a:xfrm>
          <a:prstGeom prst="rect">
            <a:avLst/>
          </a:prstGeom>
          <a:noFill/>
          <a:ln w="9525">
            <a:noFill/>
            <a:miter lim="800000"/>
            <a:headEnd/>
            <a:tailEnd/>
          </a:ln>
        </p:spPr>
        <p:txBody>
          <a:bodyPr lIns="106471" tIns="53236" rIns="106471" bIns="53236"/>
          <a:lstStyle/>
          <a:p>
            <a:pPr defTabSz="901700" eaLnBrk="0" hangingPunct="0">
              <a:lnSpc>
                <a:spcPct val="87000"/>
              </a:lnSpc>
              <a:spcBef>
                <a:spcPct val="40000"/>
              </a:spcBef>
              <a:spcAft>
                <a:spcPts val="588"/>
              </a:spcAft>
            </a:pPr>
            <a:r>
              <a:rPr lang="en-US" sz="1000">
                <a:latin typeface="ZapfHumnst BT" pitchFamily="34" charset="0"/>
              </a:rPr>
              <a:t>Use this slide to explain the 1-10-100 rule. </a:t>
            </a:r>
          </a:p>
          <a:p>
            <a:pPr defTabSz="901700" eaLnBrk="0" hangingPunct="0">
              <a:lnSpc>
                <a:spcPct val="87000"/>
              </a:lnSpc>
              <a:spcBef>
                <a:spcPct val="40000"/>
              </a:spcBef>
              <a:spcAft>
                <a:spcPts val="588"/>
              </a:spcAft>
            </a:pPr>
            <a:r>
              <a:rPr lang="en-US" sz="1000">
                <a:latin typeface="ZapfHumnst BT" pitchFamily="34" charset="0"/>
              </a:rPr>
              <a:t>Start by saying that before you get to the actual costs, let’s illustrate the costs with some real examples.</a:t>
            </a:r>
          </a:p>
          <a:p>
            <a:pPr defTabSz="901700" eaLnBrk="0" hangingPunct="0">
              <a:lnSpc>
                <a:spcPct val="87000"/>
              </a:lnSpc>
              <a:spcBef>
                <a:spcPct val="40000"/>
              </a:spcBef>
              <a:spcAft>
                <a:spcPts val="588"/>
              </a:spcAft>
            </a:pPr>
            <a:r>
              <a:rPr lang="en-US" sz="1000">
                <a:latin typeface="ZapfHumnst BT" pitchFamily="34" charset="0"/>
              </a:rPr>
              <a:t>Ask if there is anybody in the class who writes requirements specifications. Ask him/her what they need to correct an error in a requirement BEFORE the Requirements Specification is released for the first time. The answer is probably to get approval and to change the text.</a:t>
            </a:r>
          </a:p>
          <a:p>
            <a:pPr defTabSz="901700" eaLnBrk="0" hangingPunct="0">
              <a:lnSpc>
                <a:spcPct val="87000"/>
              </a:lnSpc>
              <a:spcBef>
                <a:spcPct val="40000"/>
              </a:spcBef>
              <a:spcAft>
                <a:spcPts val="588"/>
              </a:spcAft>
            </a:pPr>
            <a:r>
              <a:rPr lang="en-US" sz="1000">
                <a:latin typeface="ZapfHumnst BT" pitchFamily="34" charset="0"/>
              </a:rPr>
              <a:t>Then ask if somebody in the class is a tester. Ask him/her what they need to do to correct an error they find during acceptance test. The answer is probably very lengthy. Point out the difference in cost between fixing a requirement initially and during testing.</a:t>
            </a:r>
          </a:p>
          <a:p>
            <a:pPr defTabSz="901700" eaLnBrk="0" hangingPunct="0">
              <a:lnSpc>
                <a:spcPct val="87000"/>
              </a:lnSpc>
              <a:spcBef>
                <a:spcPct val="40000"/>
              </a:spcBef>
              <a:spcAft>
                <a:spcPts val="588"/>
              </a:spcAft>
            </a:pPr>
            <a:r>
              <a:rPr lang="en-US" sz="1000">
                <a:latin typeface="ZapfHumnst BT" pitchFamily="34" charset="0"/>
              </a:rPr>
              <a:t>Now explain the 1-10-100 rule by pointing to the pyramid. The figures are the order-of-magnitude relative costs of fixing a requirement error during requirements capture, coding, and testing. You can mention the Boehm and Grady studies that found similar relative costs. Stay away from getting caught up in the fractions and other details. </a:t>
            </a:r>
          </a:p>
          <a:p>
            <a:pPr defTabSz="901700" eaLnBrk="0" hangingPunct="0">
              <a:lnSpc>
                <a:spcPct val="87000"/>
              </a:lnSpc>
              <a:spcBef>
                <a:spcPct val="40000"/>
              </a:spcBef>
              <a:spcAft>
                <a:spcPts val="588"/>
              </a:spcAft>
            </a:pPr>
            <a:r>
              <a:rPr lang="en-US" sz="1000">
                <a:latin typeface="ZapfHumnst BT" pitchFamily="34" charset="0"/>
              </a:rPr>
              <a:t>Help students understand that requirement errors are obviously the most expensive cost if they are not discovered until later in the lifecycle.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DE9970-3503-4290-8798-2DB0C0814893}"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FD1EC-FAF6-4456-8F53-107FE3FEC40F}"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357D17-05C1-42C6-91E2-3D9123A66811}"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02455-2500-480A-B274-EF2790A4E4AE}"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A3BBE-35FD-448D-B969-20704CE79E0F}"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B730BE-050D-48EF-AE5B-00666E1C1050}"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EFBE91-0F4C-4FA4-A312-1B14A02BB834}"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E1F0BB-6567-4ADD-A43A-BCEE3E0767B5}"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64D38C-766B-4916-8FF6-09DE38FF73A9}"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CD724-B136-4027-8DF6-DC5E9E44EA28}" type="datetime1">
              <a:rPr lang="en-US" smtClean="0"/>
              <a:pPr/>
              <a:t>11/4/2021</a:t>
            </a:fld>
            <a:endParaRPr lang="en-US"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91C0E1-4C9D-46BC-920D-70FBCEC7B24F}" type="datetime1">
              <a:rPr lang="en-US" smtClean="0"/>
              <a:pPr/>
              <a:t>11/4/2021</a:t>
            </a:fld>
            <a:endParaRPr lang="en-US" dirty="0"/>
          </a:p>
        </p:txBody>
      </p:sp>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B019E1-C9D2-4E4E-8B97-B818835ADFA4}" type="datetime1">
              <a:rPr lang="en-US" smtClean="0"/>
              <a:pPr/>
              <a:t>11/4/2021</a:t>
            </a:fld>
            <a:endParaRPr lang="en-US" dirty="0"/>
          </a:p>
        </p:txBody>
      </p:sp>
      <p:sp>
        <p:nvSpPr>
          <p:cNvPr id="8" name="Footer Placeholder 7"/>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F7965A-592C-450E-9B7C-1E2EFF829F01}" type="datetime1">
              <a:rPr lang="en-US" smtClean="0"/>
              <a:pPr/>
              <a:t>11/4/2021</a:t>
            </a:fld>
            <a:endParaRPr lang="en-US"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AEB82-DDA3-4B60-BA19-D66EFCE2B696}" type="datetime1">
              <a:rPr lang="en-US" smtClean="0"/>
              <a:pPr/>
              <a:t>11/4/2021</a:t>
            </a:fld>
            <a:endParaRPr lang="en-US" dirty="0"/>
          </a:p>
        </p:txBody>
      </p:sp>
      <p:sp>
        <p:nvSpPr>
          <p:cNvPr id="3" name="Footer Placeholder 2"/>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C4719-74A0-4277-B41F-FFCEF9AA08D5}" type="datetime1">
              <a:rPr lang="en-US" smtClean="0"/>
              <a:pPr/>
              <a:t>11/4/2021</a:t>
            </a:fld>
            <a:endParaRPr lang="en-US" dirty="0"/>
          </a:p>
        </p:txBody>
      </p:sp>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E3735-3F8D-4153-A8AB-63FB2549ABAD}" type="datetime1">
              <a:rPr lang="en-US" smtClean="0"/>
              <a:pPr/>
              <a:t>11/4/2021</a:t>
            </a:fld>
            <a:endParaRPr lang="en-US" dirty="0"/>
          </a:p>
        </p:txBody>
      </p:sp>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9F3058-6C72-4902-997A-A44B7622A5A0}" type="datetime1">
              <a:rPr lang="en-US" smtClean="0"/>
              <a:pPr/>
              <a:t>11/4/2021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a-IR" dirty="0" smtClean="0"/>
              <a:t>شرکت عصر داده افزار تهران- مهدی زعفرانی</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e.uhcl.edu/helm/RationalUnifiedProcess/process/workflow/manageme/co_risk.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e.uhcl.edu/helm/RationalUnifiedProcess/process/workflow/manageme/co_proto.htm" TargetMode="External"/><Relationship Id="rId2" Type="http://schemas.openxmlformats.org/officeDocument/2006/relationships/hyperlink" Target="http://sce.uhcl.edu/helm/RationalUnifiedProcess/process/glossary.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e.uhcl.edu/helm/RationalUnifiedProcess/process/workflow/requirem/co_req.htm" TargetMode="External"/><Relationship Id="rId2" Type="http://schemas.openxmlformats.org/officeDocument/2006/relationships/hyperlink" Target="http://sce.uhcl.edu/helm/RationalUnifiedProcess/process/artifact/ar_uc.htm" TargetMode="External"/><Relationship Id="rId1" Type="http://schemas.openxmlformats.org/officeDocument/2006/relationships/slideLayout" Target="../slideLayouts/slideLayout2.xml"/><Relationship Id="rId6" Type="http://schemas.openxmlformats.org/officeDocument/2006/relationships/hyperlink" Target="http://sce.uhcl.edu/helm/RationalUnifiedProcess/process/workflow/ovu_test.htm" TargetMode="External"/><Relationship Id="rId5" Type="http://schemas.openxmlformats.org/officeDocument/2006/relationships/hyperlink" Target="http://sce.uhcl.edu/helm/RationalUnifiedProcess/process/workflow/ovu_impl.htm" TargetMode="External"/><Relationship Id="rId4" Type="http://schemas.openxmlformats.org/officeDocument/2006/relationships/hyperlink" Target="http://sce.uhcl.edu/helm/RationalUnifiedProcess/process/workflow/ovu_and.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ce.uhcl.edu/helm/RationalUnifiedProcess/process/activity/ac_pacrv.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477434"/>
            <a:ext cx="7766936" cy="1646302"/>
          </a:xfrm>
        </p:spPr>
        <p:txBody>
          <a:bodyPr/>
          <a:lstStyle/>
          <a:p>
            <a:pPr algn="l"/>
            <a:r>
              <a:rPr lang="en-US" sz="4800" dirty="0" smtClean="0"/>
              <a:t>Software engineering course</a:t>
            </a:r>
            <a:endParaRPr lang="fa-IR" sz="4800" dirty="0"/>
          </a:p>
        </p:txBody>
      </p:sp>
      <p:sp>
        <p:nvSpPr>
          <p:cNvPr id="3" name="Subtitle 2"/>
          <p:cNvSpPr>
            <a:spLocks noGrp="1"/>
          </p:cNvSpPr>
          <p:nvPr>
            <p:ph type="subTitle" idx="1"/>
          </p:nvPr>
        </p:nvSpPr>
        <p:spPr/>
        <p:txBody>
          <a:bodyPr>
            <a:normAutofit lnSpcReduction="10000"/>
          </a:bodyPr>
          <a:lstStyle/>
          <a:p>
            <a:pPr algn="l"/>
            <a:r>
              <a:rPr lang="en-US" sz="3200" dirty="0" err="1" smtClean="0"/>
              <a:t>Asre</a:t>
            </a:r>
            <a:r>
              <a:rPr lang="en-US" sz="3200" dirty="0" smtClean="0"/>
              <a:t> </a:t>
            </a:r>
            <a:r>
              <a:rPr lang="en-US" sz="3200" dirty="0" err="1" smtClean="0"/>
              <a:t>Dadeh</a:t>
            </a:r>
            <a:r>
              <a:rPr lang="en-US" sz="3200" dirty="0" smtClean="0"/>
              <a:t> </a:t>
            </a:r>
            <a:r>
              <a:rPr lang="en-US" sz="3200" dirty="0" err="1" smtClean="0"/>
              <a:t>Afzar</a:t>
            </a:r>
            <a:r>
              <a:rPr lang="en-US" sz="3200" dirty="0" smtClean="0"/>
              <a:t> Tehran</a:t>
            </a:r>
          </a:p>
          <a:p>
            <a:pPr algn="l"/>
            <a:r>
              <a:rPr lang="en-US" sz="3200" dirty="0" err="1" smtClean="0"/>
              <a:t>Mehdi</a:t>
            </a:r>
            <a:r>
              <a:rPr lang="en-US" sz="3200" dirty="0" smtClean="0"/>
              <a:t> </a:t>
            </a:r>
            <a:r>
              <a:rPr lang="en-US" sz="3200" dirty="0" err="1" smtClean="0"/>
              <a:t>Zaferani</a:t>
            </a:r>
            <a:endParaRPr lang="fa-IR" sz="3200"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902180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fa-IR" dirty="0"/>
          </a:p>
        </p:txBody>
      </p:sp>
      <p:sp>
        <p:nvSpPr>
          <p:cNvPr id="3" name="Content Placeholder 2"/>
          <p:cNvSpPr>
            <a:spLocks noGrp="1"/>
          </p:cNvSpPr>
          <p:nvPr>
            <p:ph idx="1"/>
          </p:nvPr>
        </p:nvSpPr>
        <p:spPr/>
        <p:txBody>
          <a:bodyPr/>
          <a:lstStyle/>
          <a:p>
            <a:pPr algn="l" rtl="0"/>
            <a:r>
              <a:rPr lang="en-US" dirty="0"/>
              <a:t>For an evolution cycle, the inception and elaboration phases would be considerably smaller. Tools which can automate some portion of the Construction effort can mitigate this, making the construction phase much smaller than the inception and elaboration phases together.</a:t>
            </a:r>
          </a:p>
          <a:p>
            <a:pPr algn="l" rtl="0"/>
            <a:r>
              <a:rPr lang="en-US" dirty="0"/>
              <a:t>One pass through the four phases is a </a:t>
            </a:r>
            <a:r>
              <a:rPr lang="en-US" b="1" dirty="0"/>
              <a:t>development cycle</a:t>
            </a:r>
            <a:r>
              <a:rPr lang="en-US" dirty="0"/>
              <a:t>; each pass through the four phases produces a </a:t>
            </a:r>
            <a:r>
              <a:rPr lang="en-US" b="1" dirty="0"/>
              <a:t>generation </a:t>
            </a:r>
            <a:r>
              <a:rPr lang="en-US" dirty="0"/>
              <a:t>of the software. Unless the product "dies," it will evolve into its next generation by repeating the same sequence of inception, elaboration, construction and transition phases, but this time with a different emphasis on the various phases. These subsequent cycles are called </a:t>
            </a:r>
            <a:r>
              <a:rPr lang="en-US" b="1" dirty="0"/>
              <a:t>evolution cycles. </a:t>
            </a:r>
            <a:r>
              <a:rPr lang="en-US" dirty="0"/>
              <a:t>As the product goes through several cycles, new generations are produced.</a:t>
            </a:r>
          </a:p>
          <a:p>
            <a:pPr marL="0" indent="0">
              <a:buNone/>
            </a:pPr>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3390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Continued</a:t>
            </a:r>
            <a:endParaRPr lang="fa-IR" dirty="0"/>
          </a:p>
        </p:txBody>
      </p:sp>
      <p:sp>
        <p:nvSpPr>
          <p:cNvPr id="3" name="Content Placeholder 2"/>
          <p:cNvSpPr>
            <a:spLocks noGrp="1"/>
          </p:cNvSpPr>
          <p:nvPr>
            <p:ph idx="1"/>
          </p:nvPr>
        </p:nvSpPr>
        <p:spPr>
          <a:xfrm>
            <a:off x="677334" y="3721100"/>
            <a:ext cx="8596668" cy="2320262"/>
          </a:xfrm>
        </p:spPr>
        <p:txBody>
          <a:bodyPr/>
          <a:lstStyle/>
          <a:p>
            <a:pPr marL="0" indent="0" algn="l" rtl="0">
              <a:buNone/>
            </a:pPr>
            <a:r>
              <a:rPr lang="en-US" dirty="0"/>
              <a:t>Evolution cycles may be triggered by user-suggested enhancements, changes in the user context, changes in the underlying technology, reaction to the competition, and so on. Evolution cycles typically have much shorter Inception and Elaboration phases, since the basic product definition and architecture are determined by prior development cycles.   Exceptions to this rule are evolution cycles in which a significant product or architectural redefinition occurs.</a:t>
            </a:r>
            <a:endParaRPr lang="fa-IR" dirty="0"/>
          </a:p>
        </p:txBody>
      </p:sp>
      <p:pic>
        <p:nvPicPr>
          <p:cNvPr id="2050" name="Picture 2" descr="http://sce.uhcl.edu/helm/RationalUnifiedProcess/process/workflow/manageme/images/co_phas2.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7334" y="2232024"/>
            <a:ext cx="7234766" cy="148907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22239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 phases</a:t>
            </a:r>
            <a:br>
              <a:rPr lang="en-US" dirty="0" smtClean="0"/>
            </a:br>
            <a:r>
              <a:rPr lang="en-US" dirty="0" smtClean="0"/>
              <a:t>First phase: Inception</a:t>
            </a:r>
            <a:endParaRPr lang="fa-IR" dirty="0"/>
          </a:p>
        </p:txBody>
      </p:sp>
      <p:sp>
        <p:nvSpPr>
          <p:cNvPr id="3" name="Content Placeholder 2"/>
          <p:cNvSpPr>
            <a:spLocks noGrp="1"/>
          </p:cNvSpPr>
          <p:nvPr>
            <p:ph idx="1"/>
          </p:nvPr>
        </p:nvSpPr>
        <p:spPr/>
        <p:txBody>
          <a:bodyPr>
            <a:normAutofit lnSpcReduction="10000"/>
          </a:bodyPr>
          <a:lstStyle/>
          <a:p>
            <a:pPr marL="400050" lvl="1" indent="0" algn="l" rtl="0">
              <a:buNone/>
            </a:pPr>
            <a:endParaRPr lang="en-US" dirty="0" smtClean="0"/>
          </a:p>
          <a:p>
            <a:pPr marL="400050" lvl="1" indent="0" algn="l" rtl="0">
              <a:buNone/>
            </a:pPr>
            <a:r>
              <a:rPr lang="en-US" sz="2400" dirty="0" smtClean="0"/>
              <a:t>The </a:t>
            </a:r>
            <a:r>
              <a:rPr lang="en-US" sz="2400" dirty="0"/>
              <a:t>overriding goal of the inception phase is to achieve concurrence among all stakeholders on the lifecycle objectives for the project.  The inception phase is of significance primarily for new development efforts, in which there are significant business and requirements risks which must be addressed before the project can proceed. For projects focused on enhancements to an existing system, the inception phase is more brief, but is still focused on ensuring that the project is both worth doing and possible to do.</a:t>
            </a:r>
          </a:p>
          <a:p>
            <a:pPr marL="0" indent="0" algn="l" rtl="0">
              <a:buNone/>
            </a:pPr>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63277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l" rtl="0">
              <a:buNone/>
            </a:pPr>
            <a:r>
              <a:rPr lang="en-US" dirty="0" smtClean="0"/>
              <a:t>The </a:t>
            </a:r>
            <a:r>
              <a:rPr lang="en-US" dirty="0"/>
              <a:t>primary objectives of the inception phase include:</a:t>
            </a:r>
          </a:p>
          <a:p>
            <a:pPr algn="l" rtl="0"/>
            <a:r>
              <a:rPr lang="en-US" dirty="0"/>
              <a:t>Establishing the project's software scope and boundary conditions, including an operational vision, acceptance criteria and what is intended to be in the product and what is not.</a:t>
            </a:r>
          </a:p>
          <a:p>
            <a:pPr algn="l" rtl="0"/>
            <a:r>
              <a:rPr lang="en-US" dirty="0"/>
              <a:t>Discriminating the critical use cases of the system, the primary scenarios of operation that will drive the major design trade-offs.</a:t>
            </a:r>
          </a:p>
          <a:p>
            <a:pPr algn="l" rtl="0"/>
            <a:r>
              <a:rPr lang="en-US" dirty="0"/>
              <a:t>Exhibiting, and maybe demonstrating, at least one candidate architecture against some of the primary scenarios</a:t>
            </a:r>
          </a:p>
          <a:p>
            <a:pPr algn="l" rtl="0"/>
            <a:r>
              <a:rPr lang="en-US" dirty="0"/>
              <a:t>Estimating the overall cost and schedule for the entire project (and more detailed estimates for the elaboration phase that will immediately follow)</a:t>
            </a:r>
          </a:p>
          <a:p>
            <a:pPr algn="l" rtl="0"/>
            <a:r>
              <a:rPr lang="en-US" dirty="0"/>
              <a:t>Estimating potential risks (the sources of unpredictability) (See </a:t>
            </a:r>
            <a:r>
              <a:rPr lang="en-US" dirty="0">
                <a:hlinkClick r:id="rId2"/>
              </a:rPr>
              <a:t>Concepts: Risk</a:t>
            </a:r>
            <a:r>
              <a:rPr lang="en-US" dirty="0"/>
              <a:t>)</a:t>
            </a:r>
          </a:p>
          <a:p>
            <a:pPr algn="l" rtl="0"/>
            <a:r>
              <a:rPr lang="en-US" dirty="0"/>
              <a:t>Preparing the supporting environment for the project.</a:t>
            </a:r>
          </a:p>
          <a:p>
            <a:pPr marL="0" indent="0">
              <a:buNone/>
            </a:pPr>
            <a:endParaRPr lang="fa-IR" dirty="0"/>
          </a:p>
        </p:txBody>
      </p:sp>
      <p:sp>
        <p:nvSpPr>
          <p:cNvPr id="4" name="Title 1"/>
          <p:cNvSpPr>
            <a:spLocks noGrp="1"/>
          </p:cNvSpPr>
          <p:nvPr>
            <p:ph type="title"/>
          </p:nvPr>
        </p:nvSpPr>
        <p:spPr>
          <a:xfrm>
            <a:off x="677334" y="609600"/>
            <a:ext cx="8596668" cy="1320800"/>
          </a:xfrm>
        </p:spPr>
        <p:txBody>
          <a:bodyPr/>
          <a:lstStyle/>
          <a:p>
            <a:r>
              <a:rPr lang="en-US" dirty="0" smtClean="0"/>
              <a:t>RUP phases</a:t>
            </a:r>
            <a:br>
              <a:rPr lang="en-US" dirty="0" smtClean="0"/>
            </a:br>
            <a:r>
              <a:rPr lang="en-US" dirty="0" smtClean="0"/>
              <a:t>First phase: Inception</a:t>
            </a:r>
            <a:endParaRPr lang="fa-IR"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105674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l" rtl="0">
              <a:buNone/>
            </a:pPr>
            <a:r>
              <a:rPr lang="en-US" b="1" dirty="0" smtClean="0"/>
              <a:t>Essential </a:t>
            </a:r>
            <a:r>
              <a:rPr lang="en-US" b="1" dirty="0"/>
              <a:t>activities</a:t>
            </a:r>
          </a:p>
          <a:p>
            <a:pPr algn="l" rtl="0"/>
            <a:r>
              <a:rPr lang="en-US" b="1" dirty="0"/>
              <a:t>Formulating the scope of the project</a:t>
            </a:r>
            <a:r>
              <a:rPr lang="en-US" dirty="0"/>
              <a:t>. This involves capturing the context and the most important requirements and constraints to such an extent that you can derive acceptance criteria for the end product.</a:t>
            </a:r>
          </a:p>
          <a:p>
            <a:pPr algn="l" rtl="0"/>
            <a:r>
              <a:rPr lang="en-US" b="1" dirty="0"/>
              <a:t>Planning and preparing a business case</a:t>
            </a:r>
            <a:r>
              <a:rPr lang="en-US" dirty="0"/>
              <a:t>. Evaluating alternatives for risk management, staffing, project plan, and cost/schedule/profitability trade-offs.</a:t>
            </a:r>
          </a:p>
          <a:p>
            <a:pPr algn="l" rtl="0"/>
            <a:r>
              <a:rPr lang="en-US" b="1" dirty="0"/>
              <a:t>Synthesizing a candidate architecture</a:t>
            </a:r>
            <a:r>
              <a:rPr lang="en-US" dirty="0"/>
              <a:t>, evaluating trade-offs in design, and in make/buy/reuse, so that cost, schedule and resources can be estimated. The aim here is to demonstrate feasibility through some kind of proof of concept. This may take the form of a model which simulates what is required, or an initial prototype which explores what are considered to be the areas of high risk. The prototyping effort during inception should be limited to gaining confidence that a solution is possible - the solution is realized during elaboration and construction.</a:t>
            </a:r>
          </a:p>
          <a:p>
            <a:pPr algn="l" rtl="0"/>
            <a:r>
              <a:rPr lang="en-US" b="1" dirty="0"/>
              <a:t>Preparing the environment for the project</a:t>
            </a:r>
            <a:r>
              <a:rPr lang="en-US" dirty="0"/>
              <a:t>, assessing the project and the organization, selecting tools, deciding which parts of the process to improve.</a:t>
            </a:r>
          </a:p>
          <a:p>
            <a:pPr algn="l" rtl="0"/>
            <a:endParaRPr lang="fa-IR" dirty="0"/>
          </a:p>
        </p:txBody>
      </p:sp>
      <p:sp>
        <p:nvSpPr>
          <p:cNvPr id="4" name="Title 1"/>
          <p:cNvSpPr>
            <a:spLocks noGrp="1"/>
          </p:cNvSpPr>
          <p:nvPr>
            <p:ph type="title"/>
          </p:nvPr>
        </p:nvSpPr>
        <p:spPr>
          <a:xfrm>
            <a:off x="677334" y="609600"/>
            <a:ext cx="8596668" cy="1320800"/>
          </a:xfrm>
        </p:spPr>
        <p:txBody>
          <a:bodyPr/>
          <a:lstStyle/>
          <a:p>
            <a:r>
              <a:rPr lang="en-US" dirty="0" smtClean="0"/>
              <a:t>RUP phases</a:t>
            </a:r>
            <a:br>
              <a:rPr lang="en-US" dirty="0" smtClean="0"/>
            </a:br>
            <a:r>
              <a:rPr lang="en-US" dirty="0" smtClean="0"/>
              <a:t>First phase: Inception</a:t>
            </a:r>
            <a:endParaRPr lang="fa-IR"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802402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l" rtl="0">
              <a:buNone/>
            </a:pPr>
            <a:r>
              <a:rPr lang="en-US" dirty="0"/>
              <a:t>At the end of the inception phase is the first major project milestone or</a:t>
            </a:r>
            <a:r>
              <a:rPr lang="en-US" b="1" dirty="0"/>
              <a:t> Lifecycle Objectives Milestone</a:t>
            </a:r>
            <a:r>
              <a:rPr lang="en-US" dirty="0"/>
              <a:t>. At this point, you examine the lifecycle objectives of the project, and decide either to proceed with the project or to cancel it.</a:t>
            </a:r>
          </a:p>
          <a:p>
            <a:pPr marL="0" indent="0" algn="l" rtl="0">
              <a:buNone/>
            </a:pPr>
            <a:r>
              <a:rPr lang="en-US" b="1" dirty="0"/>
              <a:t>Evaluation </a:t>
            </a:r>
            <a:r>
              <a:rPr lang="en-US" b="1" dirty="0" smtClean="0"/>
              <a:t>Criteria:</a:t>
            </a:r>
            <a:endParaRPr lang="en-US" b="1" dirty="0"/>
          </a:p>
          <a:p>
            <a:pPr algn="l" rtl="0"/>
            <a:r>
              <a:rPr lang="en-US" dirty="0"/>
              <a:t>Stakeholder concurrence on scope definition and cost/schedule estimates</a:t>
            </a:r>
          </a:p>
          <a:p>
            <a:pPr algn="l" rtl="0"/>
            <a:r>
              <a:rPr lang="en-US" dirty="0"/>
              <a:t>Agreement that the right set of requirements have been captured and that there is a shared understanding of these requirements.</a:t>
            </a:r>
          </a:p>
          <a:p>
            <a:pPr algn="l" rtl="0"/>
            <a:r>
              <a:rPr lang="en-US" dirty="0"/>
              <a:t>Agreement that the cost/schedule estimates, priorities, risks, and development process are appropriate.</a:t>
            </a:r>
          </a:p>
          <a:p>
            <a:pPr algn="l" rtl="0"/>
            <a:r>
              <a:rPr lang="en-US" dirty="0"/>
              <a:t>All risks have been identified and a mitigation strategy exists for each.</a:t>
            </a:r>
          </a:p>
          <a:p>
            <a:pPr marL="0" indent="0" algn="l" rtl="0">
              <a:buNone/>
            </a:pPr>
            <a:r>
              <a:rPr lang="en-US" dirty="0"/>
              <a:t>The project may be aborted or considerably re-thought if it fails to reach this milestone.</a:t>
            </a:r>
          </a:p>
          <a:p>
            <a:pPr algn="l" rtl="0"/>
            <a:endParaRPr lang="fa-IR" dirty="0"/>
          </a:p>
        </p:txBody>
      </p:sp>
      <p:sp>
        <p:nvSpPr>
          <p:cNvPr id="4" name="Title 1"/>
          <p:cNvSpPr>
            <a:spLocks noGrp="1"/>
          </p:cNvSpPr>
          <p:nvPr>
            <p:ph type="title"/>
          </p:nvPr>
        </p:nvSpPr>
        <p:spPr>
          <a:xfrm>
            <a:off x="677334" y="609600"/>
            <a:ext cx="8596668" cy="1320800"/>
          </a:xfrm>
        </p:spPr>
        <p:txBody>
          <a:bodyPr/>
          <a:lstStyle/>
          <a:p>
            <a:r>
              <a:rPr lang="en-US" dirty="0" smtClean="0"/>
              <a:t>RUP phases</a:t>
            </a:r>
            <a:br>
              <a:rPr lang="en-US" dirty="0" smtClean="0"/>
            </a:br>
            <a:r>
              <a:rPr lang="en-US" dirty="0" smtClean="0"/>
              <a:t>First phase: Inception</a:t>
            </a:r>
            <a:endParaRPr lang="fa-IR"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406671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sp>
        <p:nvSpPr>
          <p:cNvPr id="4" name="Title 1"/>
          <p:cNvSpPr>
            <a:spLocks noGrp="1"/>
          </p:cNvSpPr>
          <p:nvPr>
            <p:ph type="title"/>
          </p:nvPr>
        </p:nvSpPr>
        <p:spPr>
          <a:xfrm>
            <a:off x="677334" y="609600"/>
            <a:ext cx="8596668" cy="1320800"/>
          </a:xfrm>
        </p:spPr>
        <p:txBody>
          <a:bodyPr/>
          <a:lstStyle/>
          <a:p>
            <a:r>
              <a:rPr lang="en-US" dirty="0" smtClean="0"/>
              <a:t>RUP phases</a:t>
            </a:r>
            <a:br>
              <a:rPr lang="en-US" dirty="0" smtClean="0"/>
            </a:br>
            <a:r>
              <a:rPr lang="en-US" dirty="0" smtClean="0"/>
              <a:t>First phase: Inception- Artifacts</a:t>
            </a:r>
            <a:endParaRPr lang="fa-IR" dirty="0"/>
          </a:p>
        </p:txBody>
      </p:sp>
      <p:pic>
        <p:nvPicPr>
          <p:cNvPr id="2" name="Picture 1"/>
          <p:cNvPicPr>
            <a:picLocks noChangeAspect="1"/>
          </p:cNvPicPr>
          <p:nvPr/>
        </p:nvPicPr>
        <p:blipFill>
          <a:blip r:embed="rId2"/>
          <a:stretch>
            <a:fillRect/>
          </a:stretch>
        </p:blipFill>
        <p:spPr>
          <a:xfrm>
            <a:off x="738294" y="2566987"/>
            <a:ext cx="6980766" cy="4164013"/>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6630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334" y="1930400"/>
            <a:ext cx="7069666" cy="4927600"/>
          </a:xfrm>
          <a:prstGeom prst="rect">
            <a:avLst/>
          </a:prstGeom>
        </p:spPr>
      </p:pic>
      <p:sp>
        <p:nvSpPr>
          <p:cNvPr id="5" name="Title 1"/>
          <p:cNvSpPr>
            <a:spLocks noGrp="1"/>
          </p:cNvSpPr>
          <p:nvPr>
            <p:ph type="title"/>
          </p:nvPr>
        </p:nvSpPr>
        <p:spPr/>
        <p:txBody>
          <a:bodyPr/>
          <a:lstStyle/>
          <a:p>
            <a:r>
              <a:rPr lang="en-US" dirty="0" smtClean="0"/>
              <a:t>RUP phases</a:t>
            </a:r>
            <a:br>
              <a:rPr lang="en-US" dirty="0" smtClean="0"/>
            </a:br>
            <a:r>
              <a:rPr lang="en-US" dirty="0" smtClean="0"/>
              <a:t>First phase: Inception- Artifacts </a:t>
            </a:r>
            <a:endParaRPr lang="fa-IR" dirty="0"/>
          </a:p>
        </p:txBody>
      </p:sp>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033794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 phases</a:t>
            </a:r>
            <a:br>
              <a:rPr lang="en-US" dirty="0" smtClean="0"/>
            </a:br>
            <a:r>
              <a:rPr lang="en-US" dirty="0" smtClean="0"/>
              <a:t>Second phase: Elaboration</a:t>
            </a:r>
            <a:endParaRPr lang="fa-IR" dirty="0"/>
          </a:p>
        </p:txBody>
      </p:sp>
      <p:sp>
        <p:nvSpPr>
          <p:cNvPr id="3" name="Content Placeholder 2"/>
          <p:cNvSpPr>
            <a:spLocks noGrp="1"/>
          </p:cNvSpPr>
          <p:nvPr>
            <p:ph idx="1"/>
          </p:nvPr>
        </p:nvSpPr>
        <p:spPr/>
        <p:txBody>
          <a:bodyPr>
            <a:normAutofit/>
          </a:bodyPr>
          <a:lstStyle/>
          <a:p>
            <a:pPr marL="400050" lvl="1" indent="0" algn="l" rtl="0">
              <a:buNone/>
            </a:pPr>
            <a:endParaRPr lang="en-US" dirty="0" smtClean="0"/>
          </a:p>
          <a:p>
            <a:pPr marL="0" indent="0" algn="l" rtl="0">
              <a:buNone/>
            </a:pPr>
            <a:endParaRPr lang="fa-IR" dirty="0"/>
          </a:p>
        </p:txBody>
      </p:sp>
      <p:graphicFrame>
        <p:nvGraphicFramePr>
          <p:cNvPr id="5" name="Table 4"/>
          <p:cNvGraphicFramePr>
            <a:graphicFrameLocks noGrp="1"/>
          </p:cNvGraphicFramePr>
          <p:nvPr>
            <p:extLst>
              <p:ext uri="{D42A27DB-BD31-4B8C-83A1-F6EECF244321}">
                <p14:modId xmlns="" xmlns:p14="http://schemas.microsoft.com/office/powerpoint/2010/main" val="1963898030"/>
              </p:ext>
            </p:extLst>
          </p:nvPr>
        </p:nvGraphicFramePr>
        <p:xfrm>
          <a:off x="677863" y="2160589"/>
          <a:ext cx="8596312" cy="3037997"/>
        </p:xfrm>
        <a:graphic>
          <a:graphicData uri="http://schemas.openxmlformats.org/drawingml/2006/table">
            <a:tbl>
              <a:tblPr/>
              <a:tblGrid>
                <a:gridCol w="8596312"/>
              </a:tblGrid>
              <a:tr h="3037997">
                <a:tc>
                  <a:txBody>
                    <a:bodyPr/>
                    <a:lstStyle/>
                    <a:p>
                      <a:pPr algn="l" rtl="0" fontAlgn="t"/>
                      <a:r>
                        <a:rPr lang="en-US" sz="2400" dirty="0" smtClean="0">
                          <a:effectLst/>
                        </a:rPr>
                        <a:t>The </a:t>
                      </a:r>
                      <a:r>
                        <a:rPr lang="en-US" sz="2400" dirty="0">
                          <a:effectLst/>
                        </a:rPr>
                        <a:t>goal of the elaboration phase is to baseline the architecture of the system to provide a stable basis for the bulk of the design and implementation effort in the construction phase. The architecture evolves out of a consideration of the most significant requirements (those that have a great impact on the architecture of the system) and an assessment of risk. The stability of the architecture is evaluated through one or more architectural prototypes.</a:t>
                      </a:r>
                    </a:p>
                  </a:txBody>
                  <a:tcPr marL="0" marR="0" marT="0" marB="0">
                    <a:lnL>
                      <a:noFill/>
                    </a:lnL>
                    <a:lnR>
                      <a:noFill/>
                    </a:lnR>
                    <a:lnT>
                      <a:noFill/>
                    </a:lnT>
                    <a:lnB>
                      <a:noFill/>
                    </a:lnB>
                  </a:tcPr>
                </a:tc>
              </a:tr>
            </a:tbl>
          </a:graphicData>
        </a:graphic>
      </p:graphicFrame>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071960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l" rtl="0">
              <a:buNone/>
            </a:pPr>
            <a:r>
              <a:rPr lang="en-US" dirty="0"/>
              <a:t>The primary objectives of the elaboration phase include:</a:t>
            </a:r>
          </a:p>
          <a:p>
            <a:pPr algn="l" rtl="0"/>
            <a:r>
              <a:rPr lang="en-US" dirty="0"/>
              <a:t>To ensure that the architecture, requirements and plans are stable enough, and the risks sufficiently mitigated to be able to predictably determine the cost and schedule for the completion of the development. For most projects, passing this milestone also corresponds to the transition from a light-and-fast, low-risk operation to a high cost, high risk operation with substantial organizational inertia.</a:t>
            </a:r>
          </a:p>
          <a:p>
            <a:pPr algn="l" rtl="0"/>
            <a:r>
              <a:rPr lang="en-US" dirty="0"/>
              <a:t>To address all architecturally significant risks of the project</a:t>
            </a:r>
          </a:p>
          <a:p>
            <a:pPr algn="l" rtl="0"/>
            <a:r>
              <a:rPr lang="en-US" dirty="0"/>
              <a:t>To establish a baselined architecture derived from addressing the architecturally significant </a:t>
            </a:r>
            <a:r>
              <a:rPr lang="en-US" dirty="0">
                <a:hlinkClick r:id="rId2"/>
              </a:rPr>
              <a:t>scenarios</a:t>
            </a:r>
            <a:r>
              <a:rPr lang="en-US" dirty="0"/>
              <a:t>, which typically expose the top technical risks of the project.</a:t>
            </a:r>
          </a:p>
          <a:p>
            <a:pPr algn="l" rtl="0"/>
            <a:r>
              <a:rPr lang="en-US" dirty="0"/>
              <a:t>To produce an evolutionary </a:t>
            </a:r>
            <a:r>
              <a:rPr lang="en-US" dirty="0">
                <a:hlinkClick r:id="rId3"/>
              </a:rPr>
              <a:t>prototype</a:t>
            </a:r>
            <a:r>
              <a:rPr lang="en-US" dirty="0"/>
              <a:t> of production-quality components, as well as possibly one or more exploratory, throw-away prototypes to mitigate specific risks such as:</a:t>
            </a:r>
          </a:p>
          <a:p>
            <a:pPr lvl="1" algn="l" rtl="0"/>
            <a:r>
              <a:rPr lang="en-US" dirty="0"/>
              <a:t>design/requirements trade-offs</a:t>
            </a:r>
          </a:p>
          <a:p>
            <a:pPr lvl="1" algn="l" rtl="0"/>
            <a:r>
              <a:rPr lang="en-US" dirty="0"/>
              <a:t>component reuse</a:t>
            </a:r>
          </a:p>
          <a:p>
            <a:pPr lvl="1" algn="l" rtl="0"/>
            <a:r>
              <a:rPr lang="en-US" dirty="0"/>
              <a:t>product feasibility or demonstrations to investors, customers, and end-users.</a:t>
            </a:r>
          </a:p>
          <a:p>
            <a:pPr algn="l" rtl="0"/>
            <a:r>
              <a:rPr lang="en-US" dirty="0"/>
              <a:t>To demonstrate that the baselined architecture will support the requirements of the system at a reasonable cost and in a reasonable time.</a:t>
            </a:r>
          </a:p>
          <a:p>
            <a:pPr algn="l" rtl="0"/>
            <a:r>
              <a:rPr lang="en-US" dirty="0"/>
              <a:t>To establish a supporting environment.</a:t>
            </a:r>
          </a:p>
          <a:p>
            <a:pPr algn="l" rtl="0"/>
            <a:r>
              <a:rPr lang="en-US" dirty="0"/>
              <a:t>In order to achieve this primary objectives, it is equally important to set up the supporting environment for the project. This includes creating a development case, create templates, guidelines, and setting up tools.</a:t>
            </a:r>
            <a:endParaRPr lang="fa-IR" dirty="0"/>
          </a:p>
        </p:txBody>
      </p:sp>
      <p:sp>
        <p:nvSpPr>
          <p:cNvPr id="4"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Second phase: Elaboration</a:t>
            </a:r>
            <a:endParaRPr lang="fa-IR"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989945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73200"/>
            <a:ext cx="8864600" cy="2971800"/>
          </a:xfrm>
        </p:spPr>
        <p:txBody>
          <a:bodyPr>
            <a:noAutofit/>
          </a:bodyPr>
          <a:lstStyle/>
          <a:p>
            <a:pPr algn="ctr"/>
            <a:r>
              <a:rPr lang="en-US" sz="6000" b="1" dirty="0" smtClean="0"/>
              <a:t>Software engineering principles</a:t>
            </a:r>
            <a:r>
              <a:rPr lang="fa-IR" sz="6000" b="1" dirty="0"/>
              <a:t/>
            </a:r>
            <a:br>
              <a:rPr lang="fa-IR" sz="6000" b="1" dirty="0"/>
            </a:br>
            <a:endParaRPr lang="fa-IR" sz="6000" b="1" dirty="0"/>
          </a:p>
        </p:txBody>
      </p:sp>
      <p:sp>
        <p:nvSpPr>
          <p:cNvPr id="3" name="Footer Placeholder 2"/>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118347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l" rtl="0">
              <a:buNone/>
            </a:pPr>
            <a:r>
              <a:rPr lang="en-US" b="1" dirty="0" smtClean="0"/>
              <a:t>Essential </a:t>
            </a:r>
            <a:r>
              <a:rPr lang="en-US" b="1" dirty="0"/>
              <a:t>activities</a:t>
            </a:r>
          </a:p>
          <a:p>
            <a:pPr algn="l" rtl="0"/>
            <a:r>
              <a:rPr lang="en-US" b="1" dirty="0"/>
              <a:t>Defining, validating and </a:t>
            </a:r>
            <a:r>
              <a:rPr lang="en-US" b="1" dirty="0" err="1"/>
              <a:t>baselining</a:t>
            </a:r>
            <a:r>
              <a:rPr lang="en-US" b="1" dirty="0"/>
              <a:t> the architecture</a:t>
            </a:r>
            <a:r>
              <a:rPr lang="en-US" dirty="0"/>
              <a:t> as rapidly as practical.</a:t>
            </a:r>
          </a:p>
          <a:p>
            <a:pPr algn="l" rtl="0"/>
            <a:r>
              <a:rPr lang="en-US" b="1" dirty="0"/>
              <a:t>Refining the Vision</a:t>
            </a:r>
            <a:r>
              <a:rPr lang="en-US" dirty="0"/>
              <a:t>, based on new information obtained during the phase, establishing a solid understanding of the most critical use cases that drive the architectural and planning decisions.</a:t>
            </a:r>
          </a:p>
          <a:p>
            <a:pPr algn="l" rtl="0"/>
            <a:r>
              <a:rPr lang="en-US" b="1" dirty="0"/>
              <a:t>Creating and </a:t>
            </a:r>
            <a:r>
              <a:rPr lang="en-US" b="1" dirty="0" err="1"/>
              <a:t>baselining</a:t>
            </a:r>
            <a:r>
              <a:rPr lang="en-US" b="1" dirty="0"/>
              <a:t> detailed iteration plans for the construction phase</a:t>
            </a:r>
            <a:r>
              <a:rPr lang="en-US" dirty="0"/>
              <a:t>.</a:t>
            </a:r>
          </a:p>
          <a:p>
            <a:pPr algn="l" rtl="0"/>
            <a:r>
              <a:rPr lang="en-US" b="1" dirty="0"/>
              <a:t>Refining the development case and putting in place the development environment</a:t>
            </a:r>
            <a:r>
              <a:rPr lang="en-US" dirty="0"/>
              <a:t>, including the process, tools and automation support required to support the construction team.</a:t>
            </a:r>
          </a:p>
          <a:p>
            <a:pPr algn="l" rtl="0"/>
            <a:r>
              <a:rPr lang="en-US" b="1" dirty="0"/>
              <a:t>Refining the architecture and selecting components</a:t>
            </a:r>
            <a:r>
              <a:rPr lang="en-US" dirty="0"/>
              <a:t>. Potential components are evaluated and the make/buy/reuse decisions sufficiently understood to determine the construction phase cost and schedule with confidence. The selected architectural components are integrated and assessed against the primary scenarios. Lessons learned from these activities may well result in a redesign of the architecture, taking into consideration alternative designs or reconsideration of the requirements.</a:t>
            </a:r>
          </a:p>
          <a:p>
            <a:pPr marL="0" indent="0" algn="l" rtl="0">
              <a:buNone/>
            </a:pPr>
            <a:endParaRPr lang="fa-IR" dirty="0"/>
          </a:p>
        </p:txBody>
      </p:sp>
      <p:sp>
        <p:nvSpPr>
          <p:cNvPr id="4"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Second phase: Elaboration</a:t>
            </a:r>
            <a:endParaRPr lang="fa-IR"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356901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l" rtl="0">
              <a:buNone/>
            </a:pPr>
            <a:r>
              <a:rPr lang="en-US" dirty="0"/>
              <a:t>At the end of the elaboration phase is the second important project milestone, the </a:t>
            </a:r>
            <a:r>
              <a:rPr lang="en-US" b="1" dirty="0"/>
              <a:t>Lifecycle Architecture Milestone</a:t>
            </a:r>
            <a:r>
              <a:rPr lang="en-US" dirty="0"/>
              <a:t>. At this point, you examine the detailed system objectives and scope, the choice of architecture, and the resolution of the major risks.</a:t>
            </a:r>
          </a:p>
          <a:p>
            <a:pPr marL="0" indent="0" algn="l" rtl="0">
              <a:buNone/>
            </a:pPr>
            <a:r>
              <a:rPr lang="en-US" b="1" dirty="0"/>
              <a:t>Evaluation Criteria</a:t>
            </a:r>
          </a:p>
          <a:p>
            <a:pPr algn="l" rtl="0"/>
            <a:r>
              <a:rPr lang="en-US" dirty="0"/>
              <a:t>The product Vision and requirements are stable.</a:t>
            </a:r>
          </a:p>
          <a:p>
            <a:pPr algn="l" rtl="0"/>
            <a:r>
              <a:rPr lang="en-US" dirty="0"/>
              <a:t>The architecture is stable.</a:t>
            </a:r>
          </a:p>
          <a:p>
            <a:pPr algn="l" rtl="0"/>
            <a:r>
              <a:rPr lang="en-US" dirty="0"/>
              <a:t>The key approaches to be used in test and evaluation are proven.</a:t>
            </a:r>
          </a:p>
          <a:p>
            <a:pPr algn="l" rtl="0"/>
            <a:r>
              <a:rPr lang="en-US" dirty="0"/>
              <a:t>Test and evaluation of executable prototypes have demonstrated that the major risk elements have been addressed and have been credibly resolved.</a:t>
            </a:r>
          </a:p>
          <a:p>
            <a:pPr algn="l" rtl="0"/>
            <a:r>
              <a:rPr lang="en-US" dirty="0"/>
              <a:t>The iteration plans for the construction phase are of sufficient detail and fidelity to allow the work to proceed.</a:t>
            </a:r>
          </a:p>
          <a:p>
            <a:pPr algn="l" rtl="0"/>
            <a:r>
              <a:rPr lang="en-US" dirty="0"/>
              <a:t>The iteration plans for the construction phase are supported by credible estimates.</a:t>
            </a:r>
          </a:p>
          <a:p>
            <a:pPr algn="l" rtl="0"/>
            <a:r>
              <a:rPr lang="en-US" dirty="0"/>
              <a:t>All stakeholders agree that the current vision can be met if the current plan is executed to develop the complete system, in the context of the current architecture.</a:t>
            </a:r>
          </a:p>
          <a:p>
            <a:pPr algn="l" rtl="0"/>
            <a:r>
              <a:rPr lang="en-US" dirty="0"/>
              <a:t>Actual resource expenditure versus planned expenditure are acceptable.</a:t>
            </a:r>
          </a:p>
          <a:p>
            <a:pPr marL="0" indent="0" algn="l" rtl="0">
              <a:buNone/>
            </a:pPr>
            <a:r>
              <a:rPr lang="en-US" dirty="0"/>
              <a:t>The project may be aborted or considerably re-thought if it fails to reach this milestone.</a:t>
            </a:r>
          </a:p>
          <a:p>
            <a:pPr marL="0" indent="0" algn="l" rtl="0">
              <a:buNone/>
            </a:pPr>
            <a:endParaRPr lang="fa-IR" dirty="0"/>
          </a:p>
        </p:txBody>
      </p:sp>
      <p:sp>
        <p:nvSpPr>
          <p:cNvPr id="4"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Second phase: Elaboration</a:t>
            </a:r>
            <a:endParaRPr lang="fa-IR"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661339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sp>
        <p:nvSpPr>
          <p:cNvPr id="4" name="Title 1"/>
          <p:cNvSpPr>
            <a:spLocks noGrp="1"/>
          </p:cNvSpPr>
          <p:nvPr>
            <p:ph type="title"/>
          </p:nvPr>
        </p:nvSpPr>
        <p:spPr>
          <a:xfrm>
            <a:off x="677334" y="609600"/>
            <a:ext cx="8596668" cy="1320800"/>
          </a:xfrm>
        </p:spPr>
        <p:txBody>
          <a:bodyPr/>
          <a:lstStyle/>
          <a:p>
            <a:r>
              <a:rPr lang="en-US" dirty="0" smtClean="0"/>
              <a:t>RUP phases</a:t>
            </a:r>
            <a:br>
              <a:rPr lang="en-US" dirty="0" smtClean="0"/>
            </a:br>
            <a:r>
              <a:rPr lang="en-US" dirty="0" smtClean="0"/>
              <a:t>Second phase: Elaboration Artifacts</a:t>
            </a:r>
            <a:endParaRPr lang="fa-IR" dirty="0"/>
          </a:p>
        </p:txBody>
      </p:sp>
      <p:pic>
        <p:nvPicPr>
          <p:cNvPr id="5" name="Picture 4"/>
          <p:cNvPicPr>
            <a:picLocks noChangeAspect="1"/>
          </p:cNvPicPr>
          <p:nvPr/>
        </p:nvPicPr>
        <p:blipFill>
          <a:blip r:embed="rId2"/>
          <a:stretch>
            <a:fillRect/>
          </a:stretch>
        </p:blipFill>
        <p:spPr>
          <a:xfrm>
            <a:off x="677334" y="2600325"/>
            <a:ext cx="7209366" cy="4130675"/>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256031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sp>
        <p:nvSpPr>
          <p:cNvPr id="4" name="Title 1"/>
          <p:cNvSpPr>
            <a:spLocks noGrp="1"/>
          </p:cNvSpPr>
          <p:nvPr>
            <p:ph type="title"/>
          </p:nvPr>
        </p:nvSpPr>
        <p:spPr>
          <a:xfrm>
            <a:off x="677334" y="609600"/>
            <a:ext cx="8596668" cy="1320800"/>
          </a:xfrm>
        </p:spPr>
        <p:txBody>
          <a:bodyPr/>
          <a:lstStyle/>
          <a:p>
            <a:r>
              <a:rPr lang="en-US" dirty="0" smtClean="0"/>
              <a:t>RUP phases</a:t>
            </a:r>
            <a:br>
              <a:rPr lang="en-US" dirty="0" smtClean="0"/>
            </a:br>
            <a:r>
              <a:rPr lang="en-US" dirty="0" smtClean="0"/>
              <a:t>Second phase: Elaboration Artifacts</a:t>
            </a:r>
            <a:endParaRPr lang="fa-IR" dirty="0"/>
          </a:p>
        </p:txBody>
      </p:sp>
      <p:pic>
        <p:nvPicPr>
          <p:cNvPr id="2" name="Picture 1"/>
          <p:cNvPicPr>
            <a:picLocks noChangeAspect="1"/>
          </p:cNvPicPr>
          <p:nvPr/>
        </p:nvPicPr>
        <p:blipFill>
          <a:blip r:embed="rId2"/>
          <a:stretch>
            <a:fillRect/>
          </a:stretch>
        </p:blipFill>
        <p:spPr>
          <a:xfrm>
            <a:off x="677335" y="2705101"/>
            <a:ext cx="7171266" cy="4064000"/>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87157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sp>
        <p:nvSpPr>
          <p:cNvPr id="4" name="Title 1"/>
          <p:cNvSpPr>
            <a:spLocks noGrp="1"/>
          </p:cNvSpPr>
          <p:nvPr>
            <p:ph type="title"/>
          </p:nvPr>
        </p:nvSpPr>
        <p:spPr>
          <a:xfrm>
            <a:off x="677334" y="609600"/>
            <a:ext cx="8596668" cy="1320800"/>
          </a:xfrm>
        </p:spPr>
        <p:txBody>
          <a:bodyPr/>
          <a:lstStyle/>
          <a:p>
            <a:r>
              <a:rPr lang="en-US" dirty="0" smtClean="0"/>
              <a:t>RUP phases</a:t>
            </a:r>
            <a:br>
              <a:rPr lang="en-US" dirty="0" smtClean="0"/>
            </a:br>
            <a:r>
              <a:rPr lang="en-US" dirty="0" smtClean="0"/>
              <a:t>Second phase: Elaboration Artifacts</a:t>
            </a:r>
            <a:endParaRPr lang="fa-IR" dirty="0"/>
          </a:p>
        </p:txBody>
      </p:sp>
      <p:pic>
        <p:nvPicPr>
          <p:cNvPr id="5" name="Picture 4"/>
          <p:cNvPicPr>
            <a:picLocks noChangeAspect="1"/>
          </p:cNvPicPr>
          <p:nvPr/>
        </p:nvPicPr>
        <p:blipFill>
          <a:blip r:embed="rId2"/>
          <a:stretch>
            <a:fillRect/>
          </a:stretch>
        </p:blipFill>
        <p:spPr>
          <a:xfrm>
            <a:off x="677334" y="2935289"/>
            <a:ext cx="7361766" cy="2352675"/>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896338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RUP phases</a:t>
            </a:r>
            <a:br>
              <a:rPr lang="en-US" dirty="0" smtClean="0"/>
            </a:br>
            <a:r>
              <a:rPr lang="en-US" dirty="0" smtClean="0"/>
              <a:t>Third phase: Construction</a:t>
            </a:r>
            <a:endParaRPr lang="fa-IR" dirty="0"/>
          </a:p>
        </p:txBody>
      </p:sp>
      <p:sp>
        <p:nvSpPr>
          <p:cNvPr id="3" name="Content Placeholder 2"/>
          <p:cNvSpPr>
            <a:spLocks noGrp="1"/>
          </p:cNvSpPr>
          <p:nvPr>
            <p:ph idx="1"/>
          </p:nvPr>
        </p:nvSpPr>
        <p:spPr/>
        <p:txBody>
          <a:bodyPr>
            <a:normAutofit/>
          </a:bodyPr>
          <a:lstStyle/>
          <a:p>
            <a:pPr marL="400050" lvl="1" indent="0" algn="l" rtl="0">
              <a:buNone/>
            </a:pPr>
            <a:endParaRPr lang="en-US" dirty="0" smtClean="0"/>
          </a:p>
          <a:p>
            <a:pPr marL="0" indent="0" algn="l" rtl="0">
              <a:buNone/>
            </a:pPr>
            <a:endParaRPr lang="fa-IR" dirty="0"/>
          </a:p>
        </p:txBody>
      </p:sp>
      <p:graphicFrame>
        <p:nvGraphicFramePr>
          <p:cNvPr id="5" name="Table 4"/>
          <p:cNvGraphicFramePr>
            <a:graphicFrameLocks noGrp="1"/>
          </p:cNvGraphicFramePr>
          <p:nvPr>
            <p:extLst>
              <p:ext uri="{D42A27DB-BD31-4B8C-83A1-F6EECF244321}">
                <p14:modId xmlns="" xmlns:p14="http://schemas.microsoft.com/office/powerpoint/2010/main" val="3893087246"/>
              </p:ext>
            </p:extLst>
          </p:nvPr>
        </p:nvGraphicFramePr>
        <p:xfrm>
          <a:off x="677863" y="2160589"/>
          <a:ext cx="8596312" cy="3037997"/>
        </p:xfrm>
        <a:graphic>
          <a:graphicData uri="http://schemas.openxmlformats.org/drawingml/2006/table">
            <a:tbl>
              <a:tblPr/>
              <a:tblGrid>
                <a:gridCol w="8596312"/>
              </a:tblGrid>
              <a:tr h="3037997">
                <a:tc>
                  <a:txBody>
                    <a:bodyPr/>
                    <a:lstStyle/>
                    <a:p>
                      <a:pPr algn="l" rtl="0" fontAlgn="t"/>
                      <a:r>
                        <a:rPr lang="en-US" sz="1800" b="0" i="0" kern="1200" dirty="0" smtClean="0">
                          <a:solidFill>
                            <a:schemeClr val="tx1"/>
                          </a:solidFill>
                          <a:effectLst/>
                          <a:latin typeface="+mn-lt"/>
                          <a:ea typeface="+mn-ea"/>
                          <a:cs typeface="+mn-cs"/>
                        </a:rPr>
                        <a:t>The goal of the construction phase is on clarifying the remaining requirements and completing the development of the system based upon the baselined architecture. The construction phase is in some sense a manufacturing process, where emphasis is placed on managing resources and controlling operations to optimize costs, schedules, and quality. In this sense the management mindset undergoes a transition from the development of intellectual property during inception and elaboration, to the development of deployable products during construction and transition.</a:t>
                      </a:r>
                      <a:endParaRPr lang="en-US" sz="2400" dirty="0">
                        <a:effectLst/>
                      </a:endParaRPr>
                    </a:p>
                  </a:txBody>
                  <a:tcPr marL="0" marR="0" marT="0" marB="0">
                    <a:lnL>
                      <a:noFill/>
                    </a:lnL>
                    <a:lnR>
                      <a:noFill/>
                    </a:lnR>
                    <a:lnT>
                      <a:noFill/>
                    </a:lnT>
                    <a:lnB>
                      <a:noFill/>
                    </a:lnB>
                  </a:tcPr>
                </a:tc>
              </a:tr>
            </a:tbl>
          </a:graphicData>
        </a:graphic>
      </p:graphicFrame>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185121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l" rtl="0">
              <a:buNone/>
            </a:pPr>
            <a:r>
              <a:rPr lang="en-US" dirty="0"/>
              <a:t>The primary objectives of the construction phase include:</a:t>
            </a:r>
          </a:p>
          <a:p>
            <a:pPr algn="l" rtl="0"/>
            <a:r>
              <a:rPr lang="en-US" dirty="0"/>
              <a:t>Minimizing development costs by optimizing resources and avoiding unnecessary scrap and rework.</a:t>
            </a:r>
          </a:p>
          <a:p>
            <a:pPr algn="l" rtl="0"/>
            <a:r>
              <a:rPr lang="en-US" dirty="0"/>
              <a:t>Achieving adequate quality as rapidly as practical</a:t>
            </a:r>
          </a:p>
          <a:p>
            <a:pPr algn="l" rtl="0"/>
            <a:r>
              <a:rPr lang="en-US" dirty="0"/>
              <a:t>Achieving useful versions (alpha, beta, and other test releases) as rapidly as practical</a:t>
            </a:r>
          </a:p>
          <a:p>
            <a:pPr algn="l" rtl="0"/>
            <a:r>
              <a:rPr lang="en-US" dirty="0"/>
              <a:t>Completing the analysis, design, development and testing of all required functionality.</a:t>
            </a:r>
          </a:p>
          <a:p>
            <a:pPr algn="l" rtl="0"/>
            <a:r>
              <a:rPr lang="en-US" dirty="0"/>
              <a:t>To iteratively and incrementally develop a complete product that is ready to transition to its user community. This implies describing the remaining </a:t>
            </a:r>
            <a:r>
              <a:rPr lang="en-US" dirty="0">
                <a:hlinkClick r:id="rId2"/>
              </a:rPr>
              <a:t>use cases</a:t>
            </a:r>
            <a:r>
              <a:rPr lang="en-US" dirty="0"/>
              <a:t> and other </a:t>
            </a:r>
            <a:r>
              <a:rPr lang="en-US" dirty="0">
                <a:hlinkClick r:id="rId3"/>
              </a:rPr>
              <a:t>requirements</a:t>
            </a:r>
            <a:r>
              <a:rPr lang="en-US" dirty="0"/>
              <a:t>, fleshing out the </a:t>
            </a:r>
            <a:r>
              <a:rPr lang="en-US" dirty="0">
                <a:hlinkClick r:id="rId4"/>
              </a:rPr>
              <a:t>design</a:t>
            </a:r>
            <a:r>
              <a:rPr lang="en-US" dirty="0"/>
              <a:t>, completing the </a:t>
            </a:r>
            <a:r>
              <a:rPr lang="en-US" dirty="0">
                <a:hlinkClick r:id="rId5"/>
              </a:rPr>
              <a:t>implementation</a:t>
            </a:r>
            <a:r>
              <a:rPr lang="en-US" dirty="0"/>
              <a:t>, and </a:t>
            </a:r>
            <a:r>
              <a:rPr lang="en-US" dirty="0">
                <a:hlinkClick r:id="rId6"/>
              </a:rPr>
              <a:t>testing</a:t>
            </a:r>
            <a:r>
              <a:rPr lang="en-US" dirty="0"/>
              <a:t> the software.</a:t>
            </a:r>
          </a:p>
          <a:p>
            <a:pPr algn="l" rtl="0"/>
            <a:r>
              <a:rPr lang="en-US" dirty="0"/>
              <a:t>To decide if the software, the sites, and the users are all ready for the application to be deployed.</a:t>
            </a:r>
          </a:p>
          <a:p>
            <a:pPr algn="l" rtl="0"/>
            <a:r>
              <a:rPr lang="en-US" dirty="0"/>
              <a:t>To achieve some degree of parallelism in the work of development teams.  Even on smaller projects, there are typically components that can be developed independently of one another, allowing for natural parallelism between teams (resources permitting). This parallelism can accelerate the development activities significantly; but it also increases the complexity of resource management and workflow synchronization. A robust architecture is essential if any significant parallelism is to be achieved.</a:t>
            </a:r>
          </a:p>
        </p:txBody>
      </p:sp>
      <p:sp>
        <p:nvSpPr>
          <p:cNvPr id="6"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Third phase: Construction</a:t>
            </a:r>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8167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rtl="0">
              <a:buNone/>
            </a:pPr>
            <a:r>
              <a:rPr lang="en-US" b="1" dirty="0"/>
              <a:t>Essential Activities</a:t>
            </a:r>
          </a:p>
          <a:p>
            <a:pPr algn="l" rtl="0"/>
            <a:r>
              <a:rPr lang="en-US" dirty="0"/>
              <a:t>Resource management, control and process optimization</a:t>
            </a:r>
          </a:p>
          <a:p>
            <a:pPr algn="l" rtl="0"/>
            <a:r>
              <a:rPr lang="en-US" dirty="0"/>
              <a:t>Complete component development and testing against the defined evaluation criteria</a:t>
            </a:r>
          </a:p>
          <a:p>
            <a:pPr algn="l" rtl="0"/>
            <a:r>
              <a:rPr lang="en-US" dirty="0"/>
              <a:t>Assessment of product releases against acceptance criteria for the vision.</a:t>
            </a:r>
          </a:p>
          <a:p>
            <a:pPr marL="0" indent="0" algn="l" rtl="0">
              <a:buNone/>
            </a:pPr>
            <a:endParaRPr lang="fa-IR" dirty="0"/>
          </a:p>
        </p:txBody>
      </p:sp>
      <p:sp>
        <p:nvSpPr>
          <p:cNvPr id="5"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Third phase: Construction</a:t>
            </a:r>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174740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l" rtl="0">
              <a:buNone/>
            </a:pPr>
            <a:r>
              <a:rPr lang="en-US" dirty="0"/>
              <a:t>At the Initial Operational Capability Milestone, the product is ready to be handed over to the Transition Team. All functionality has been developed and all </a:t>
            </a:r>
            <a:r>
              <a:rPr lang="en-US" b="1" dirty="0"/>
              <a:t>alpha</a:t>
            </a:r>
            <a:r>
              <a:rPr lang="en-US" dirty="0"/>
              <a:t> testing (if any) has been completed. In addition to the software, a user manual has been developed, and there is a description of the current release.</a:t>
            </a:r>
          </a:p>
          <a:p>
            <a:pPr marL="0" indent="0" algn="l" rtl="0">
              <a:buNone/>
            </a:pPr>
            <a:r>
              <a:rPr lang="en-US" b="1" dirty="0"/>
              <a:t>Evaluation Criteria</a:t>
            </a:r>
          </a:p>
          <a:p>
            <a:pPr algn="l" rtl="0"/>
            <a:r>
              <a:rPr lang="en-US" dirty="0"/>
              <a:t>The evaluation criteria for the construction phase involve the answers to these questions:</a:t>
            </a:r>
          </a:p>
          <a:p>
            <a:pPr algn="l" rtl="0"/>
            <a:r>
              <a:rPr lang="en-US" dirty="0"/>
              <a:t>Is this product release stable and mature enough to be deployed in the user community?</a:t>
            </a:r>
          </a:p>
          <a:p>
            <a:pPr algn="l" rtl="0"/>
            <a:r>
              <a:rPr lang="en-US" dirty="0"/>
              <a:t>Are all the stakeholders ready for the transition into the user community?</a:t>
            </a:r>
          </a:p>
          <a:p>
            <a:pPr algn="l" rtl="0"/>
            <a:r>
              <a:rPr lang="en-US" dirty="0"/>
              <a:t>Are actual resource expenditures versus planned still acceptable?</a:t>
            </a:r>
          </a:p>
          <a:p>
            <a:pPr algn="l" rtl="0"/>
            <a:r>
              <a:rPr lang="en-US" dirty="0"/>
              <a:t>Transition may have to be postponed by one release if the project fails to reach this milestone.</a:t>
            </a:r>
          </a:p>
          <a:p>
            <a:pPr marL="0" indent="0" algn="l" rtl="0">
              <a:buNone/>
            </a:pPr>
            <a:endParaRPr lang="fa-IR" dirty="0"/>
          </a:p>
        </p:txBody>
      </p:sp>
      <p:sp>
        <p:nvSpPr>
          <p:cNvPr id="5"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Third phase: Construction</a:t>
            </a:r>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698763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sp>
        <p:nvSpPr>
          <p:cNvPr id="6"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Third phase: Construction Artifacts</a:t>
            </a:r>
            <a:endParaRPr lang="fa-IR" dirty="0"/>
          </a:p>
        </p:txBody>
      </p:sp>
      <p:pic>
        <p:nvPicPr>
          <p:cNvPr id="7" name="Picture 6"/>
          <p:cNvPicPr>
            <a:picLocks noChangeAspect="1"/>
          </p:cNvPicPr>
          <p:nvPr/>
        </p:nvPicPr>
        <p:blipFill>
          <a:blip r:embed="rId2"/>
          <a:stretch>
            <a:fillRect/>
          </a:stretch>
        </p:blipFill>
        <p:spPr>
          <a:xfrm>
            <a:off x="773113" y="2705100"/>
            <a:ext cx="5005388" cy="4038600"/>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015324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methodologies</a:t>
            </a:r>
            <a:endParaRPr lang="fa-IR" dirty="0"/>
          </a:p>
        </p:txBody>
      </p:sp>
      <p:sp>
        <p:nvSpPr>
          <p:cNvPr id="3" name="Content Placeholder 2"/>
          <p:cNvSpPr>
            <a:spLocks noGrp="1"/>
          </p:cNvSpPr>
          <p:nvPr>
            <p:ph idx="1"/>
          </p:nvPr>
        </p:nvSpPr>
        <p:spPr/>
        <p:txBody>
          <a:bodyPr/>
          <a:lstStyle/>
          <a:p>
            <a:pPr algn="l" rtl="0"/>
            <a:r>
              <a:rPr lang="en-US" sz="2400" dirty="0" smtClean="0"/>
              <a:t>Waterfall</a:t>
            </a:r>
            <a:r>
              <a:rPr lang="fa-IR" sz="2400" dirty="0" smtClean="0"/>
              <a:t>: </a:t>
            </a:r>
            <a:endParaRPr lang="fa-IR" sz="2400" dirty="0"/>
          </a:p>
          <a:p>
            <a:pPr marL="0" indent="0" algn="l" rtl="0">
              <a:buNone/>
            </a:pPr>
            <a:r>
              <a:rPr lang="en-US" dirty="0" smtClean="0"/>
              <a:t>Analysis </a:t>
            </a:r>
            <a:r>
              <a:rPr lang="en-US" dirty="0" smtClean="0">
                <a:sym typeface="Wingdings" panose="05000000000000000000" pitchFamily="2" charset="2"/>
              </a:rPr>
              <a:t> Design  Implement  Test   Deploy  Maintenance</a:t>
            </a:r>
          </a:p>
          <a:p>
            <a:pPr marL="0" indent="0" algn="l" rtl="0">
              <a:buNone/>
            </a:pPr>
            <a:endParaRPr lang="en-US" dirty="0">
              <a:sym typeface="Wingdings" panose="05000000000000000000" pitchFamily="2" charset="2"/>
            </a:endParaRPr>
          </a:p>
          <a:p>
            <a:pPr algn="l" rtl="0"/>
            <a:r>
              <a:rPr lang="en-US" sz="2400" smtClean="0"/>
              <a:t>International incremental </a:t>
            </a:r>
            <a:r>
              <a:rPr lang="fa-IR" sz="2400" dirty="0" smtClean="0"/>
              <a:t> </a:t>
            </a:r>
            <a:endParaRPr lang="fa-IR" sz="2400" dirty="0"/>
          </a:p>
          <a:p>
            <a:pPr marL="0" indent="0" rtl="0">
              <a:buNone/>
            </a:pPr>
            <a:endParaRPr lang="fa-IR" dirty="0" smtClean="0"/>
          </a:p>
        </p:txBody>
      </p:sp>
      <p:pic>
        <p:nvPicPr>
          <p:cNvPr id="4" name="Picture 3"/>
          <p:cNvPicPr>
            <a:picLocks noChangeAspect="1"/>
          </p:cNvPicPr>
          <p:nvPr/>
        </p:nvPicPr>
        <p:blipFill>
          <a:blip r:embed="rId2"/>
          <a:stretch>
            <a:fillRect/>
          </a:stretch>
        </p:blipFill>
        <p:spPr>
          <a:xfrm>
            <a:off x="677334" y="3911600"/>
            <a:ext cx="5867400" cy="2946400"/>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590232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pic>
        <p:nvPicPr>
          <p:cNvPr id="2" name="Picture 1"/>
          <p:cNvPicPr>
            <a:picLocks noChangeAspect="1"/>
          </p:cNvPicPr>
          <p:nvPr/>
        </p:nvPicPr>
        <p:blipFill>
          <a:blip r:embed="rId2"/>
          <a:stretch>
            <a:fillRect/>
          </a:stretch>
        </p:blipFill>
        <p:spPr>
          <a:xfrm>
            <a:off x="677335" y="2705101"/>
            <a:ext cx="7171266" cy="4064000"/>
          </a:xfrm>
          <a:prstGeom prst="rect">
            <a:avLst/>
          </a:prstGeom>
        </p:spPr>
      </p:pic>
      <p:sp>
        <p:nvSpPr>
          <p:cNvPr id="6"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Third phase: Construction Artifacts</a:t>
            </a:r>
            <a:endParaRPr lang="fa-IR"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147814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pic>
        <p:nvPicPr>
          <p:cNvPr id="5" name="Picture 4"/>
          <p:cNvPicPr>
            <a:picLocks noChangeAspect="1"/>
          </p:cNvPicPr>
          <p:nvPr/>
        </p:nvPicPr>
        <p:blipFill>
          <a:blip r:embed="rId2"/>
          <a:stretch>
            <a:fillRect/>
          </a:stretch>
        </p:blipFill>
        <p:spPr>
          <a:xfrm>
            <a:off x="677334" y="2935289"/>
            <a:ext cx="7361766" cy="2352675"/>
          </a:xfrm>
          <a:prstGeom prst="rect">
            <a:avLst/>
          </a:prstGeom>
        </p:spPr>
      </p:pic>
      <p:sp>
        <p:nvSpPr>
          <p:cNvPr id="6"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Third phase: Construction Artifacts</a:t>
            </a:r>
            <a:endParaRPr lang="fa-IR" dirty="0"/>
          </a:p>
        </p:txBody>
      </p:sp>
      <p:sp>
        <p:nvSpPr>
          <p:cNvPr id="7" name="Footer Placeholder 6"/>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383428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RUP phases</a:t>
            </a:r>
            <a:br>
              <a:rPr lang="en-US" dirty="0" smtClean="0"/>
            </a:br>
            <a:r>
              <a:rPr lang="en-US" dirty="0" smtClean="0"/>
              <a:t>Forth phase: Transition</a:t>
            </a:r>
            <a:endParaRPr lang="fa-IR" dirty="0"/>
          </a:p>
        </p:txBody>
      </p:sp>
      <p:sp>
        <p:nvSpPr>
          <p:cNvPr id="3" name="Content Placeholder 2"/>
          <p:cNvSpPr>
            <a:spLocks noGrp="1"/>
          </p:cNvSpPr>
          <p:nvPr>
            <p:ph idx="1"/>
          </p:nvPr>
        </p:nvSpPr>
        <p:spPr/>
        <p:txBody>
          <a:bodyPr>
            <a:normAutofit/>
          </a:bodyPr>
          <a:lstStyle/>
          <a:p>
            <a:pPr marL="400050" lvl="1" indent="0" algn="l" rtl="0">
              <a:buNone/>
            </a:pPr>
            <a:endParaRPr lang="en-US" dirty="0" smtClean="0"/>
          </a:p>
          <a:p>
            <a:pPr marL="0" indent="0" algn="l" rtl="0">
              <a:buNone/>
            </a:pPr>
            <a:endParaRPr lang="fa-IR" dirty="0"/>
          </a:p>
        </p:txBody>
      </p:sp>
      <p:graphicFrame>
        <p:nvGraphicFramePr>
          <p:cNvPr id="5" name="Table 4"/>
          <p:cNvGraphicFramePr>
            <a:graphicFrameLocks noGrp="1"/>
          </p:cNvGraphicFramePr>
          <p:nvPr>
            <p:extLst>
              <p:ext uri="{D42A27DB-BD31-4B8C-83A1-F6EECF244321}">
                <p14:modId xmlns="" xmlns:p14="http://schemas.microsoft.com/office/powerpoint/2010/main" val="2851085035"/>
              </p:ext>
            </p:extLst>
          </p:nvPr>
        </p:nvGraphicFramePr>
        <p:xfrm>
          <a:off x="677863" y="2160589"/>
          <a:ext cx="8596312" cy="4053840"/>
        </p:xfrm>
        <a:graphic>
          <a:graphicData uri="http://schemas.openxmlformats.org/drawingml/2006/table">
            <a:tbl>
              <a:tblPr/>
              <a:tblGrid>
                <a:gridCol w="8596312"/>
              </a:tblGrid>
              <a:tr h="3037997">
                <a:tc>
                  <a:txBody>
                    <a:bodyPr/>
                    <a:lstStyle/>
                    <a:p>
                      <a:pPr algn="l" rtl="0"/>
                      <a:r>
                        <a:rPr lang="en-US" sz="1400" b="0" i="0" kern="1200" dirty="0" smtClean="0">
                          <a:solidFill>
                            <a:schemeClr val="tx1"/>
                          </a:solidFill>
                          <a:effectLst/>
                          <a:latin typeface="+mn-lt"/>
                          <a:ea typeface="+mn-ea"/>
                          <a:cs typeface="+mn-cs"/>
                        </a:rPr>
                        <a:t>The focus of the Transition Phase is to ensure that software is available for its end users. The Transition Phase can span several iterations, and includes testing the product in preparation for release, and making minor adjustments based on user feedback. At this point in the lifecycle, user feedback should focus mainly on fine tuning the product, configuring, installing and usability issues, all the major structural issues should have been worked out much earlier in the project lifecycle. </a:t>
                      </a:r>
                    </a:p>
                    <a:p>
                      <a:pPr algn="l" rtl="0"/>
                      <a:r>
                        <a:rPr lang="en-US" sz="1400" b="0" i="0" kern="1200" dirty="0" smtClean="0">
                          <a:solidFill>
                            <a:schemeClr val="tx1"/>
                          </a:solidFill>
                          <a:effectLst/>
                          <a:latin typeface="+mn-lt"/>
                          <a:ea typeface="+mn-ea"/>
                          <a:cs typeface="+mn-cs"/>
                        </a:rPr>
                        <a:t>By the end of the Transition Phase lifecycle objectives should have been met and the project should be in a position to be closed out. In some cases, the end of the current life cycle may coincide with the start of another lifecycle on the same product, leading to the next generation or version of the product. For other projects, the end of Transition may coincide with a complete delivery of the artifacts to a third party who may be responsible for operations, maintenance and enhancements of the delivered system.</a:t>
                      </a:r>
                    </a:p>
                    <a:p>
                      <a:pPr algn="l" rtl="0"/>
                      <a:r>
                        <a:rPr lang="en-US" sz="1400" b="0" i="0" kern="1200" dirty="0" smtClean="0">
                          <a:solidFill>
                            <a:schemeClr val="tx1"/>
                          </a:solidFill>
                          <a:effectLst/>
                          <a:latin typeface="+mn-lt"/>
                          <a:ea typeface="+mn-ea"/>
                          <a:cs typeface="+mn-cs"/>
                        </a:rPr>
                        <a:t>This Transition Phase ranges from being very straightforward to extremely complex, depending on the kind of product. A new release of an existing desktop product may be very simple, whereas the replacement of a nation's air-traffic control system may be exceedingly complex.</a:t>
                      </a:r>
                    </a:p>
                    <a:p>
                      <a:pPr algn="l" rtl="0"/>
                      <a:r>
                        <a:rPr lang="en-US" sz="1400" b="0" i="0" kern="1200" dirty="0" smtClean="0">
                          <a:solidFill>
                            <a:schemeClr val="tx1"/>
                          </a:solidFill>
                          <a:effectLst/>
                          <a:latin typeface="+mn-lt"/>
                          <a:ea typeface="+mn-ea"/>
                          <a:cs typeface="+mn-cs"/>
                        </a:rPr>
                        <a:t>Activities performed during an iteration in the Transition Phase depend on the goal. For example,  when fixing bugs, implementation and test are usually enough. If, however, new features have to be added, the iteration is similar to one in the construction phase requiring </a:t>
                      </a:r>
                      <a:r>
                        <a:rPr lang="en-US" sz="1400" b="0" i="0" kern="1200" dirty="0" err="1" smtClean="0">
                          <a:solidFill>
                            <a:schemeClr val="tx1"/>
                          </a:solidFill>
                          <a:effectLst/>
                          <a:latin typeface="+mn-lt"/>
                          <a:ea typeface="+mn-ea"/>
                          <a:cs typeface="+mn-cs"/>
                        </a:rPr>
                        <a:t>analysis&amp;design</a:t>
                      </a:r>
                      <a:r>
                        <a:rPr lang="en-US" sz="1400" b="0" i="0" kern="1200" dirty="0" smtClean="0">
                          <a:solidFill>
                            <a:schemeClr val="tx1"/>
                          </a:solidFill>
                          <a:effectLst/>
                          <a:latin typeface="+mn-lt"/>
                          <a:ea typeface="+mn-ea"/>
                          <a:cs typeface="+mn-cs"/>
                        </a:rPr>
                        <a:t>, etc.</a:t>
                      </a:r>
                    </a:p>
                    <a:p>
                      <a:pPr algn="l" rtl="0"/>
                      <a:r>
                        <a:rPr lang="en-US" sz="1400" b="0" i="0" kern="1200" dirty="0" smtClean="0">
                          <a:solidFill>
                            <a:schemeClr val="tx1"/>
                          </a:solidFill>
                          <a:effectLst/>
                          <a:latin typeface="+mn-lt"/>
                          <a:ea typeface="+mn-ea"/>
                          <a:cs typeface="+mn-cs"/>
                        </a:rPr>
                        <a:t>The Transition Phase is entered when a baseline is mature enough to be deployed in the end-user domain. This typically requires that some usable subset of the system has been completed with acceptable quality level and user documentation so that transitioning to the user provides positive results for all parties. </a:t>
                      </a:r>
                      <a:endParaRPr lang="en-US" sz="1400" b="0" i="0" kern="1200" dirty="0">
                        <a:solidFill>
                          <a:schemeClr val="tx1"/>
                        </a:solidFill>
                        <a:effectLst/>
                        <a:latin typeface="+mn-lt"/>
                        <a:ea typeface="+mn-ea"/>
                        <a:cs typeface="+mn-cs"/>
                      </a:endParaRPr>
                    </a:p>
                  </a:txBody>
                  <a:tcPr marL="0" marR="0" marT="0" marB="0">
                    <a:lnL>
                      <a:noFill/>
                    </a:lnL>
                    <a:lnR>
                      <a:noFill/>
                    </a:lnR>
                    <a:lnT>
                      <a:noFill/>
                    </a:lnT>
                    <a:lnB>
                      <a:noFill/>
                    </a:lnB>
                  </a:tcPr>
                </a:tc>
              </a:tr>
            </a:tbl>
          </a:graphicData>
        </a:graphic>
      </p:graphicFrame>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677499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l" rtl="0">
              <a:buNone/>
            </a:pPr>
            <a:r>
              <a:rPr lang="en-US" dirty="0"/>
              <a:t>The primary objectives of the Transition Phase are:</a:t>
            </a:r>
          </a:p>
          <a:p>
            <a:pPr algn="l" rtl="0"/>
            <a:r>
              <a:rPr lang="en-US" dirty="0"/>
              <a:t>beta testing to validate the new system against user expectations</a:t>
            </a:r>
          </a:p>
          <a:p>
            <a:pPr algn="l" rtl="0"/>
            <a:r>
              <a:rPr lang="en-US" dirty="0"/>
              <a:t>beta testing and parallel operation relative to a legacy system that it's replacing</a:t>
            </a:r>
          </a:p>
          <a:p>
            <a:pPr algn="l" rtl="0"/>
            <a:r>
              <a:rPr lang="en-US" dirty="0"/>
              <a:t>converting operational databases</a:t>
            </a:r>
          </a:p>
          <a:p>
            <a:pPr algn="l" rtl="0"/>
            <a:r>
              <a:rPr lang="en-US" dirty="0"/>
              <a:t>training of users and maintainers</a:t>
            </a:r>
          </a:p>
          <a:p>
            <a:pPr algn="l" rtl="0"/>
            <a:r>
              <a:rPr lang="en-US" dirty="0"/>
              <a:t>roll-out to the marketing, distribution and sales forces</a:t>
            </a:r>
          </a:p>
          <a:p>
            <a:pPr algn="l" rtl="0"/>
            <a:r>
              <a:rPr lang="en-US" dirty="0"/>
              <a:t>deployment-specific engineering such as cutover, commercial packaging and production, sales roll-out, field personnel training</a:t>
            </a:r>
          </a:p>
          <a:p>
            <a:pPr algn="l" rtl="0"/>
            <a:r>
              <a:rPr lang="en-US" dirty="0"/>
              <a:t>tuning activities such as bug fixing, enhancement for performance and usability</a:t>
            </a:r>
          </a:p>
          <a:p>
            <a:pPr algn="l" rtl="0"/>
            <a:r>
              <a:rPr lang="en-US" dirty="0"/>
              <a:t>assessment of the deployment baselines against the complete vision and the acceptance criteria for the product</a:t>
            </a:r>
          </a:p>
          <a:p>
            <a:pPr algn="l" rtl="0"/>
            <a:r>
              <a:rPr lang="en-US" dirty="0"/>
              <a:t>achieving user self-supportability</a:t>
            </a:r>
          </a:p>
          <a:p>
            <a:pPr algn="l" rtl="0"/>
            <a:r>
              <a:rPr lang="en-US" dirty="0"/>
              <a:t>achieving stakeholder concurrence that deployment baselines are complete</a:t>
            </a:r>
          </a:p>
          <a:p>
            <a:pPr algn="l" rtl="0"/>
            <a:r>
              <a:rPr lang="en-US" dirty="0"/>
              <a:t>achieving stakeholder concurrence that deployment baselines are consistent with the evaluation criteria of the vision</a:t>
            </a:r>
          </a:p>
          <a:p>
            <a:pPr marL="0" indent="0" algn="l" rtl="0">
              <a:buNone/>
            </a:pPr>
            <a:endParaRPr lang="en-US" dirty="0"/>
          </a:p>
        </p:txBody>
      </p:sp>
      <p:sp>
        <p:nvSpPr>
          <p:cNvPr id="5"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Forth phase: Transition</a:t>
            </a:r>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940497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rtl="0">
              <a:buNone/>
            </a:pPr>
            <a:r>
              <a:rPr lang="en-US" b="1" dirty="0"/>
              <a:t>Essential activities</a:t>
            </a:r>
          </a:p>
          <a:p>
            <a:pPr algn="l" rtl="0"/>
            <a:r>
              <a:rPr lang="en-US" dirty="0"/>
              <a:t>executing deployment plans</a:t>
            </a:r>
          </a:p>
          <a:p>
            <a:pPr algn="l" rtl="0"/>
            <a:r>
              <a:rPr lang="en-US" dirty="0"/>
              <a:t>finalizing end-user support material</a:t>
            </a:r>
          </a:p>
          <a:p>
            <a:pPr algn="l" rtl="0"/>
            <a:r>
              <a:rPr lang="en-US" dirty="0"/>
              <a:t>testing the deliverable product at the development site</a:t>
            </a:r>
          </a:p>
          <a:p>
            <a:pPr algn="l" rtl="0"/>
            <a:r>
              <a:rPr lang="en-US" dirty="0"/>
              <a:t>creating a product release</a:t>
            </a:r>
          </a:p>
          <a:p>
            <a:pPr algn="l" rtl="0"/>
            <a:r>
              <a:rPr lang="en-US" dirty="0"/>
              <a:t>getting user feedback</a:t>
            </a:r>
          </a:p>
          <a:p>
            <a:pPr algn="l" rtl="0"/>
            <a:r>
              <a:rPr lang="en-US" dirty="0"/>
              <a:t>fine-tuning the product based on feedback</a:t>
            </a:r>
          </a:p>
          <a:p>
            <a:pPr algn="l" rtl="0"/>
            <a:r>
              <a:rPr lang="en-US" dirty="0"/>
              <a:t>making the product available to end users</a:t>
            </a:r>
          </a:p>
          <a:p>
            <a:pPr marL="0" indent="0" algn="l" rtl="0">
              <a:buNone/>
            </a:pPr>
            <a:endParaRPr lang="fa-IR" dirty="0"/>
          </a:p>
        </p:txBody>
      </p:sp>
      <p:sp>
        <p:nvSpPr>
          <p:cNvPr id="6"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Forth phase: Transition</a:t>
            </a:r>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950709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l" rtl="0">
              <a:buNone/>
            </a:pPr>
            <a:r>
              <a:rPr lang="en-US" dirty="0"/>
              <a:t>At the end of the transition phase is the fourth important project milestone, the </a:t>
            </a:r>
            <a:r>
              <a:rPr lang="en-US" b="1" dirty="0"/>
              <a:t>Product Release Milestone</a:t>
            </a:r>
            <a:r>
              <a:rPr lang="en-US" dirty="0"/>
              <a:t>. At this point, you decide if the objectives were met, and if you should start another development cycle. In some cases this milestone may coincide with the end of the inception phase for the next cycle. The Product Release Milestone is the result of successful completion of the </a:t>
            </a:r>
            <a:r>
              <a:rPr lang="en-US" dirty="0">
                <a:hlinkClick r:id="rId2"/>
              </a:rPr>
              <a:t>Activity: Project Acceptance Review</a:t>
            </a:r>
            <a:r>
              <a:rPr lang="en-US" dirty="0"/>
              <a:t>.</a:t>
            </a:r>
          </a:p>
          <a:p>
            <a:pPr marL="0" indent="0" algn="l" rtl="0">
              <a:buNone/>
            </a:pPr>
            <a:r>
              <a:rPr lang="en-US" b="1" dirty="0"/>
              <a:t>Evaluation Criteria</a:t>
            </a:r>
          </a:p>
          <a:p>
            <a:pPr algn="l" rtl="0"/>
            <a:r>
              <a:rPr lang="en-US" dirty="0"/>
              <a:t>The primary evaluation criteria for the transition phase involve the answers to these questions:</a:t>
            </a:r>
          </a:p>
          <a:p>
            <a:pPr algn="l" rtl="0"/>
            <a:r>
              <a:rPr lang="en-US" dirty="0"/>
              <a:t>Is the user satisfied?</a:t>
            </a:r>
          </a:p>
          <a:p>
            <a:pPr algn="l" rtl="0"/>
            <a:r>
              <a:rPr lang="en-US" dirty="0"/>
              <a:t>Are actual resources expenditures versus planned expenditures acceptable?</a:t>
            </a:r>
          </a:p>
          <a:p>
            <a:pPr algn="l" rtl="0"/>
            <a:r>
              <a:rPr lang="en-US" dirty="0"/>
              <a:t>At the Product Release Milestone, the product is in production and the post-release maintenance cycle begins. This may involve starting a new cycle, or some additional maintenance release.</a:t>
            </a:r>
          </a:p>
          <a:p>
            <a:pPr marL="0" indent="0" algn="l" rtl="0">
              <a:buNone/>
            </a:pPr>
            <a:endParaRPr lang="fa-IR" dirty="0"/>
          </a:p>
        </p:txBody>
      </p:sp>
      <p:sp>
        <p:nvSpPr>
          <p:cNvPr id="6"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Forth phase: Transition</a:t>
            </a:r>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875682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sp>
        <p:nvSpPr>
          <p:cNvPr id="8"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Forth phase: Transition</a:t>
            </a:r>
            <a:endParaRPr lang="fa-IR" dirty="0"/>
          </a:p>
        </p:txBody>
      </p:sp>
      <p:pic>
        <p:nvPicPr>
          <p:cNvPr id="4" name="Picture 3"/>
          <p:cNvPicPr>
            <a:picLocks noChangeAspect="1"/>
          </p:cNvPicPr>
          <p:nvPr/>
        </p:nvPicPr>
        <p:blipFill>
          <a:blip r:embed="rId2"/>
          <a:stretch>
            <a:fillRect/>
          </a:stretch>
        </p:blipFill>
        <p:spPr>
          <a:xfrm>
            <a:off x="677334" y="2605087"/>
            <a:ext cx="7724775" cy="4086225"/>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080527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pic>
        <p:nvPicPr>
          <p:cNvPr id="2" name="Picture 1"/>
          <p:cNvPicPr>
            <a:picLocks noChangeAspect="1"/>
          </p:cNvPicPr>
          <p:nvPr/>
        </p:nvPicPr>
        <p:blipFill>
          <a:blip r:embed="rId2"/>
          <a:stretch>
            <a:fillRect/>
          </a:stretch>
        </p:blipFill>
        <p:spPr>
          <a:xfrm>
            <a:off x="677335" y="2705101"/>
            <a:ext cx="7171266" cy="4064000"/>
          </a:xfrm>
          <a:prstGeom prst="rect">
            <a:avLst/>
          </a:prstGeom>
        </p:spPr>
      </p:pic>
      <p:sp>
        <p:nvSpPr>
          <p:cNvPr id="6"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Third phase: Construction Artifacts</a:t>
            </a:r>
            <a:endParaRPr lang="fa-IR" dirty="0"/>
          </a:p>
        </p:txBody>
      </p:sp>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517885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544511"/>
          </a:xfrm>
        </p:spPr>
        <p:txBody>
          <a:bodyPr>
            <a:normAutofit/>
          </a:bodyPr>
          <a:lstStyle/>
          <a:p>
            <a:pPr marL="0" indent="0" algn="l" rtl="0">
              <a:buNone/>
            </a:pPr>
            <a:r>
              <a:rPr lang="en-US" dirty="0" smtClean="0"/>
              <a:t>Deliverables and artifacts:</a:t>
            </a:r>
          </a:p>
          <a:p>
            <a:pPr marL="0" indent="0" algn="l" rtl="0">
              <a:buNone/>
            </a:pPr>
            <a:endParaRPr lang="en-US" dirty="0"/>
          </a:p>
          <a:p>
            <a:pPr marL="0" indent="0" algn="l" rtl="0">
              <a:buNone/>
            </a:pPr>
            <a:endParaRPr lang="en-US" dirty="0"/>
          </a:p>
          <a:p>
            <a:pPr algn="l" rtl="0"/>
            <a:endParaRPr lang="fa-IR" dirty="0"/>
          </a:p>
        </p:txBody>
      </p:sp>
      <p:pic>
        <p:nvPicPr>
          <p:cNvPr id="5" name="Picture 4"/>
          <p:cNvPicPr>
            <a:picLocks noChangeAspect="1"/>
          </p:cNvPicPr>
          <p:nvPr/>
        </p:nvPicPr>
        <p:blipFill>
          <a:blip r:embed="rId2"/>
          <a:stretch>
            <a:fillRect/>
          </a:stretch>
        </p:blipFill>
        <p:spPr>
          <a:xfrm>
            <a:off x="677334" y="2935289"/>
            <a:ext cx="7361766" cy="2352675"/>
          </a:xfrm>
          <a:prstGeom prst="rect">
            <a:avLst/>
          </a:prstGeom>
        </p:spPr>
      </p:pic>
      <p:sp>
        <p:nvSpPr>
          <p:cNvPr id="6" name="Title 1"/>
          <p:cNvSpPr>
            <a:spLocks noGrp="1"/>
          </p:cNvSpPr>
          <p:nvPr>
            <p:ph type="title"/>
          </p:nvPr>
        </p:nvSpPr>
        <p:spPr>
          <a:xfrm>
            <a:off x="677334" y="609600"/>
            <a:ext cx="8596668" cy="1320800"/>
          </a:xfrm>
        </p:spPr>
        <p:txBody>
          <a:bodyPr/>
          <a:lstStyle/>
          <a:p>
            <a:pPr rtl="0"/>
            <a:r>
              <a:rPr lang="en-US" dirty="0" smtClean="0"/>
              <a:t>RUP phases</a:t>
            </a:r>
            <a:br>
              <a:rPr lang="en-US" dirty="0" smtClean="0"/>
            </a:br>
            <a:r>
              <a:rPr lang="en-US" dirty="0" smtClean="0"/>
              <a:t>Third phase: Construction Artifacts</a:t>
            </a:r>
            <a:endParaRPr lang="fa-IR" dirty="0"/>
          </a:p>
        </p:txBody>
      </p:sp>
      <p:sp>
        <p:nvSpPr>
          <p:cNvPr id="7" name="Footer Placeholder 6"/>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941348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a:t>
            </a:r>
            <a:endParaRPr lang="fa-IR" dirty="0"/>
          </a:p>
        </p:txBody>
      </p:sp>
      <p:pic>
        <p:nvPicPr>
          <p:cNvPr id="4" name="Picture 3"/>
          <p:cNvPicPr>
            <a:picLocks noChangeAspect="1"/>
          </p:cNvPicPr>
          <p:nvPr/>
        </p:nvPicPr>
        <p:blipFill>
          <a:blip r:embed="rId2"/>
          <a:stretch>
            <a:fillRect/>
          </a:stretch>
        </p:blipFill>
        <p:spPr>
          <a:xfrm>
            <a:off x="677334" y="1533525"/>
            <a:ext cx="9220200" cy="4476750"/>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69765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75250" y="1955408"/>
            <a:ext cx="9229164" cy="4331091"/>
          </a:xfrm>
          <a:prstGeom prst="rect">
            <a:avLst/>
          </a:prstGeom>
          <a:noFill/>
          <a:ln w="9525">
            <a:noFill/>
            <a:miter lim="800000"/>
            <a:headEnd/>
            <a:tailEnd/>
          </a:ln>
          <a:effectLst/>
        </p:spPr>
      </p:pic>
      <p:sp>
        <p:nvSpPr>
          <p:cNvPr id="5" name="Title 1"/>
          <p:cNvSpPr>
            <a:spLocks noGrp="1"/>
          </p:cNvSpPr>
          <p:nvPr>
            <p:ph type="title"/>
          </p:nvPr>
        </p:nvSpPr>
        <p:spPr>
          <a:xfrm>
            <a:off x="677334" y="609600"/>
            <a:ext cx="8596668" cy="1320800"/>
          </a:xfrm>
        </p:spPr>
        <p:txBody>
          <a:bodyPr/>
          <a:lstStyle/>
          <a:p>
            <a:r>
              <a:rPr lang="en-US" dirty="0" smtClean="0"/>
              <a:t>Different perspectives</a:t>
            </a:r>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a:t>
            </a:r>
            <a:br>
              <a:rPr lang="en-US" dirty="0" smtClean="0"/>
            </a:br>
            <a:r>
              <a:rPr lang="en-US" dirty="0" smtClean="0"/>
              <a:t>Business Modeling</a:t>
            </a:r>
            <a:endParaRPr lang="fa-IR" dirty="0"/>
          </a:p>
        </p:txBody>
      </p:sp>
      <p:pic>
        <p:nvPicPr>
          <p:cNvPr id="4" name="Picture 3"/>
          <p:cNvPicPr>
            <a:picLocks noChangeAspect="1"/>
          </p:cNvPicPr>
          <p:nvPr/>
        </p:nvPicPr>
        <p:blipFill>
          <a:blip r:embed="rId2"/>
          <a:stretch>
            <a:fillRect/>
          </a:stretch>
        </p:blipFill>
        <p:spPr>
          <a:xfrm>
            <a:off x="677334" y="2133600"/>
            <a:ext cx="8923866" cy="3413760"/>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714043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1512" y="2070099"/>
            <a:ext cx="5514975" cy="4695825"/>
          </a:xfrm>
          <a:prstGeom prst="rect">
            <a:avLst/>
          </a:prstGeom>
        </p:spPr>
      </p:pic>
      <p:sp>
        <p:nvSpPr>
          <p:cNvPr id="5" name="Title 1"/>
          <p:cNvSpPr>
            <a:spLocks noGrp="1"/>
          </p:cNvSpPr>
          <p:nvPr>
            <p:ph type="title"/>
          </p:nvPr>
        </p:nvSpPr>
        <p:spPr>
          <a:xfrm>
            <a:off x="677334" y="609600"/>
            <a:ext cx="8596668" cy="1320800"/>
          </a:xfrm>
        </p:spPr>
        <p:txBody>
          <a:bodyPr/>
          <a:lstStyle/>
          <a:p>
            <a:r>
              <a:rPr lang="en-US" dirty="0" smtClean="0"/>
              <a:t>Disciplines</a:t>
            </a:r>
            <a:br>
              <a:rPr lang="en-US" dirty="0" smtClean="0"/>
            </a:br>
            <a:r>
              <a:rPr lang="en-US" dirty="0" smtClean="0"/>
              <a:t>Business Modeling</a:t>
            </a:r>
            <a:endParaRPr lang="fa-IR" dirty="0"/>
          </a:p>
        </p:txBody>
      </p:sp>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140416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334" y="2328862"/>
            <a:ext cx="7425266" cy="4029075"/>
          </a:xfrm>
          <a:prstGeom prst="rect">
            <a:avLst/>
          </a:prstGeom>
        </p:spPr>
      </p:pic>
      <p:sp>
        <p:nvSpPr>
          <p:cNvPr id="5" name="Title 1"/>
          <p:cNvSpPr>
            <a:spLocks noGrp="1"/>
          </p:cNvSpPr>
          <p:nvPr>
            <p:ph type="title"/>
          </p:nvPr>
        </p:nvSpPr>
        <p:spPr>
          <a:xfrm>
            <a:off x="677334" y="609600"/>
            <a:ext cx="8596668" cy="1320800"/>
          </a:xfrm>
        </p:spPr>
        <p:txBody>
          <a:bodyPr/>
          <a:lstStyle/>
          <a:p>
            <a:r>
              <a:rPr lang="en-US" dirty="0" smtClean="0"/>
              <a:t>Disciplines</a:t>
            </a:r>
            <a:br>
              <a:rPr lang="en-US" dirty="0" smtClean="0"/>
            </a:br>
            <a:r>
              <a:rPr lang="en-US" dirty="0" smtClean="0"/>
              <a:t>Business Modeling</a:t>
            </a:r>
            <a:endParaRPr lang="fa-IR" dirty="0"/>
          </a:p>
        </p:txBody>
      </p:sp>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490571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t>Disciplines</a:t>
            </a:r>
            <a:br>
              <a:rPr lang="en-US" dirty="0" smtClean="0"/>
            </a:br>
            <a:r>
              <a:rPr lang="en-US" dirty="0" smtClean="0"/>
              <a:t>Business Modeling</a:t>
            </a:r>
            <a:endParaRPr lang="fa-IR" dirty="0"/>
          </a:p>
        </p:txBody>
      </p:sp>
      <p:pic>
        <p:nvPicPr>
          <p:cNvPr id="2" name="Picture 1"/>
          <p:cNvPicPr>
            <a:picLocks noChangeAspect="1"/>
          </p:cNvPicPr>
          <p:nvPr/>
        </p:nvPicPr>
        <p:blipFill>
          <a:blip r:embed="rId2"/>
          <a:stretch>
            <a:fillRect/>
          </a:stretch>
        </p:blipFill>
        <p:spPr>
          <a:xfrm>
            <a:off x="2157412" y="1930400"/>
            <a:ext cx="5038725" cy="4429125"/>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171306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1320800"/>
          </a:xfrm>
        </p:spPr>
        <p:txBody>
          <a:bodyPr/>
          <a:lstStyle/>
          <a:p>
            <a:r>
              <a:rPr lang="en-US" dirty="0" smtClean="0"/>
              <a:t>Disciplines</a:t>
            </a:r>
            <a:br>
              <a:rPr lang="en-US" dirty="0" smtClean="0"/>
            </a:br>
            <a:r>
              <a:rPr lang="en-US" dirty="0" smtClean="0"/>
              <a:t>Business Modeling</a:t>
            </a:r>
            <a:endParaRPr lang="fa-IR" dirty="0"/>
          </a:p>
        </p:txBody>
      </p:sp>
      <p:pic>
        <p:nvPicPr>
          <p:cNvPr id="9" name="Picture 8"/>
          <p:cNvPicPr>
            <a:picLocks noChangeAspect="1"/>
          </p:cNvPicPr>
          <p:nvPr/>
        </p:nvPicPr>
        <p:blipFill>
          <a:blip r:embed="rId2"/>
          <a:stretch>
            <a:fillRect/>
          </a:stretch>
        </p:blipFill>
        <p:spPr>
          <a:xfrm>
            <a:off x="776287" y="1716088"/>
            <a:ext cx="7096125" cy="5157787"/>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250768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Disciplines</a:t>
            </a:r>
            <a:br>
              <a:rPr lang="en-US" dirty="0" smtClean="0"/>
            </a:br>
            <a:r>
              <a:rPr lang="en-US" dirty="0" smtClean="0"/>
              <a:t>Requirements</a:t>
            </a:r>
            <a:endParaRPr lang="fa-IR" dirty="0"/>
          </a:p>
        </p:txBody>
      </p:sp>
      <p:pic>
        <p:nvPicPr>
          <p:cNvPr id="3" name="Picture 2"/>
          <p:cNvPicPr>
            <a:picLocks noChangeAspect="1"/>
          </p:cNvPicPr>
          <p:nvPr/>
        </p:nvPicPr>
        <p:blipFill>
          <a:blip r:embed="rId2"/>
          <a:stretch>
            <a:fillRect/>
          </a:stretch>
        </p:blipFill>
        <p:spPr>
          <a:xfrm>
            <a:off x="677334" y="2068830"/>
            <a:ext cx="8734425" cy="1943100"/>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82618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77334" y="609600"/>
            <a:ext cx="8596668" cy="1320800"/>
          </a:xfrm>
        </p:spPr>
        <p:txBody>
          <a:bodyPr/>
          <a:lstStyle/>
          <a:p>
            <a:r>
              <a:rPr lang="en-US" dirty="0" smtClean="0"/>
              <a:t>Disciplines</a:t>
            </a:r>
            <a:br>
              <a:rPr lang="en-US" dirty="0" smtClean="0"/>
            </a:br>
            <a:r>
              <a:rPr lang="en-US" dirty="0" smtClean="0"/>
              <a:t>Requirements</a:t>
            </a:r>
            <a:endParaRPr lang="fa-IR" dirty="0"/>
          </a:p>
        </p:txBody>
      </p:sp>
      <p:pic>
        <p:nvPicPr>
          <p:cNvPr id="3" name="Picture 2"/>
          <p:cNvPicPr>
            <a:picLocks noChangeAspect="1"/>
          </p:cNvPicPr>
          <p:nvPr/>
        </p:nvPicPr>
        <p:blipFill>
          <a:blip r:embed="rId2"/>
          <a:stretch>
            <a:fillRect/>
          </a:stretch>
        </p:blipFill>
        <p:spPr>
          <a:xfrm>
            <a:off x="2986087" y="1930400"/>
            <a:ext cx="5038725" cy="4427537"/>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794659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77334" y="609600"/>
            <a:ext cx="8596668" cy="1320800"/>
          </a:xfrm>
        </p:spPr>
        <p:txBody>
          <a:bodyPr/>
          <a:lstStyle/>
          <a:p>
            <a:r>
              <a:rPr lang="en-US" dirty="0" smtClean="0"/>
              <a:t>Disciplines</a:t>
            </a:r>
            <a:br>
              <a:rPr lang="en-US" dirty="0" smtClean="0"/>
            </a:br>
            <a:r>
              <a:rPr lang="en-US" dirty="0" smtClean="0"/>
              <a:t>Requirements</a:t>
            </a:r>
            <a:endParaRPr lang="fa-IR" dirty="0"/>
          </a:p>
        </p:txBody>
      </p:sp>
      <p:pic>
        <p:nvPicPr>
          <p:cNvPr id="3" name="Picture 2"/>
          <p:cNvPicPr>
            <a:picLocks noChangeAspect="1"/>
          </p:cNvPicPr>
          <p:nvPr/>
        </p:nvPicPr>
        <p:blipFill>
          <a:blip r:embed="rId2"/>
          <a:stretch>
            <a:fillRect/>
          </a:stretch>
        </p:blipFill>
        <p:spPr>
          <a:xfrm>
            <a:off x="2628900" y="1930400"/>
            <a:ext cx="5505450" cy="4505325"/>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5623281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pic>
        <p:nvPicPr>
          <p:cNvPr id="6" name="Picture 5"/>
          <p:cNvPicPr>
            <a:picLocks noChangeAspect="1"/>
          </p:cNvPicPr>
          <p:nvPr/>
        </p:nvPicPr>
        <p:blipFill>
          <a:blip r:embed="rId2"/>
          <a:stretch>
            <a:fillRect/>
          </a:stretch>
        </p:blipFill>
        <p:spPr>
          <a:xfrm>
            <a:off x="2486025" y="2443162"/>
            <a:ext cx="5505450" cy="4276725"/>
          </a:xfrm>
          <a:prstGeom prst="rect">
            <a:avLst/>
          </a:prstGeom>
        </p:spPr>
      </p:pic>
      <p:sp>
        <p:nvSpPr>
          <p:cNvPr id="7" name="Title 1"/>
          <p:cNvSpPr>
            <a:spLocks noGrp="1"/>
          </p:cNvSpPr>
          <p:nvPr>
            <p:ph type="title"/>
          </p:nvPr>
        </p:nvSpPr>
        <p:spPr>
          <a:xfrm>
            <a:off x="677334" y="609600"/>
            <a:ext cx="8596668" cy="1320800"/>
          </a:xfrm>
        </p:spPr>
        <p:txBody>
          <a:bodyPr/>
          <a:lstStyle/>
          <a:p>
            <a:r>
              <a:rPr lang="en-US" dirty="0" smtClean="0"/>
              <a:t>Disciplines</a:t>
            </a:r>
            <a:br>
              <a:rPr lang="en-US" dirty="0" smtClean="0"/>
            </a:br>
            <a:r>
              <a:rPr lang="en-US" dirty="0" smtClean="0"/>
              <a:t>Requirements</a:t>
            </a:r>
            <a:endParaRPr lang="fa-IR" dirty="0"/>
          </a:p>
        </p:txBody>
      </p:sp>
      <p:sp>
        <p:nvSpPr>
          <p:cNvPr id="8" name="Footer Placeholder 7"/>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641119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7" name="Title 1"/>
          <p:cNvSpPr>
            <a:spLocks noGrp="1"/>
          </p:cNvSpPr>
          <p:nvPr>
            <p:ph type="title"/>
          </p:nvPr>
        </p:nvSpPr>
        <p:spPr>
          <a:xfrm>
            <a:off x="677334" y="609600"/>
            <a:ext cx="8596668" cy="1320800"/>
          </a:xfrm>
        </p:spPr>
        <p:txBody>
          <a:bodyPr/>
          <a:lstStyle/>
          <a:p>
            <a:r>
              <a:rPr lang="en-US" dirty="0" smtClean="0"/>
              <a:t>Disciplines</a:t>
            </a:r>
            <a:br>
              <a:rPr lang="en-US" dirty="0" smtClean="0"/>
            </a:br>
            <a:r>
              <a:rPr lang="en-US" dirty="0" smtClean="0"/>
              <a:t>Requirements</a:t>
            </a:r>
            <a:endParaRPr lang="fa-IR" dirty="0"/>
          </a:p>
        </p:txBody>
      </p:sp>
      <p:pic>
        <p:nvPicPr>
          <p:cNvPr id="4" name="Picture 3"/>
          <p:cNvPicPr>
            <a:picLocks noChangeAspect="1"/>
          </p:cNvPicPr>
          <p:nvPr/>
        </p:nvPicPr>
        <p:blipFill>
          <a:blip r:embed="rId2"/>
          <a:stretch>
            <a:fillRect/>
          </a:stretch>
        </p:blipFill>
        <p:spPr>
          <a:xfrm>
            <a:off x="677334" y="1930400"/>
            <a:ext cx="7153275" cy="3790950"/>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490832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1600" y="165100"/>
            <a:ext cx="11999384" cy="533400"/>
          </a:xfrm>
        </p:spPr>
        <p:txBody>
          <a:bodyPr anchor="b">
            <a:normAutofit fontScale="90000"/>
          </a:bodyPr>
          <a:lstStyle/>
          <a:p>
            <a:pPr marL="0" indent="0" eaLnBrk="1" hangingPunct="1">
              <a:defRPr/>
            </a:pPr>
            <a:r>
              <a:rPr lang="en-US" smtClean="0"/>
              <a:t>The High Cost of Requirement Errors</a:t>
            </a:r>
          </a:p>
        </p:txBody>
      </p:sp>
      <p:sp>
        <p:nvSpPr>
          <p:cNvPr id="8195" name="Line 3"/>
          <p:cNvSpPr>
            <a:spLocks noChangeShapeType="1"/>
          </p:cNvSpPr>
          <p:nvPr/>
        </p:nvSpPr>
        <p:spPr bwMode="auto">
          <a:xfrm>
            <a:off x="2336800" y="1844675"/>
            <a:ext cx="2336800" cy="297180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8196" name="Line 4"/>
          <p:cNvSpPr>
            <a:spLocks noChangeShapeType="1"/>
          </p:cNvSpPr>
          <p:nvPr/>
        </p:nvSpPr>
        <p:spPr bwMode="auto">
          <a:xfrm flipH="1">
            <a:off x="203200" y="4813300"/>
            <a:ext cx="4470400"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8197" name="Line 5"/>
          <p:cNvSpPr>
            <a:spLocks noChangeShapeType="1"/>
          </p:cNvSpPr>
          <p:nvPr/>
        </p:nvSpPr>
        <p:spPr bwMode="auto">
          <a:xfrm flipV="1">
            <a:off x="203200" y="1844675"/>
            <a:ext cx="2133600" cy="297180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8198" name="Line 6"/>
          <p:cNvSpPr>
            <a:spLocks noChangeShapeType="1"/>
          </p:cNvSpPr>
          <p:nvPr/>
        </p:nvSpPr>
        <p:spPr bwMode="auto">
          <a:xfrm>
            <a:off x="508001" y="4359275"/>
            <a:ext cx="66421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8199" name="Line 7"/>
          <p:cNvSpPr>
            <a:spLocks noChangeShapeType="1"/>
          </p:cNvSpPr>
          <p:nvPr/>
        </p:nvSpPr>
        <p:spPr bwMode="auto">
          <a:xfrm>
            <a:off x="1828800" y="2530475"/>
            <a:ext cx="49784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8200" name="Line 8"/>
          <p:cNvSpPr>
            <a:spLocks noChangeShapeType="1"/>
          </p:cNvSpPr>
          <p:nvPr/>
        </p:nvSpPr>
        <p:spPr bwMode="auto">
          <a:xfrm>
            <a:off x="1524000" y="2987675"/>
            <a:ext cx="52832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8201" name="Line 9"/>
          <p:cNvSpPr>
            <a:spLocks noChangeShapeType="1"/>
          </p:cNvSpPr>
          <p:nvPr/>
        </p:nvSpPr>
        <p:spPr bwMode="auto">
          <a:xfrm>
            <a:off x="1219200" y="3444875"/>
            <a:ext cx="55880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8202" name="Line 10"/>
          <p:cNvSpPr>
            <a:spLocks noChangeShapeType="1"/>
          </p:cNvSpPr>
          <p:nvPr/>
        </p:nvSpPr>
        <p:spPr bwMode="auto">
          <a:xfrm>
            <a:off x="914400" y="3902075"/>
            <a:ext cx="5892800"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8203" name="Rectangle 11"/>
          <p:cNvSpPr>
            <a:spLocks noChangeArrowheads="1"/>
          </p:cNvSpPr>
          <p:nvPr/>
        </p:nvSpPr>
        <p:spPr bwMode="auto">
          <a:xfrm>
            <a:off x="203200" y="4991101"/>
            <a:ext cx="6400800" cy="708528"/>
          </a:xfrm>
          <a:prstGeom prst="rect">
            <a:avLst/>
          </a:prstGeom>
          <a:noFill/>
          <a:ln w="9525">
            <a:noFill/>
            <a:miter lim="800000"/>
            <a:headEnd/>
            <a:tailEnd/>
          </a:ln>
        </p:spPr>
        <p:txBody>
          <a:bodyPr lIns="92075" tIns="46038" rIns="92075" bIns="46038">
            <a:spAutoFit/>
          </a:bodyPr>
          <a:lstStyle/>
          <a:p>
            <a:pPr algn="ctr" eaLnBrk="0" hangingPunct="0"/>
            <a:r>
              <a:rPr lang="en-US" sz="2000" dirty="0"/>
              <a:t>Relative cost to repair errors: When introduced vs. when repaired</a:t>
            </a:r>
          </a:p>
        </p:txBody>
      </p:sp>
      <p:sp>
        <p:nvSpPr>
          <p:cNvPr id="8204" name="Rectangle 12"/>
          <p:cNvSpPr>
            <a:spLocks noChangeArrowheads="1"/>
          </p:cNvSpPr>
          <p:nvPr/>
        </p:nvSpPr>
        <p:spPr bwMode="auto">
          <a:xfrm>
            <a:off x="2010833" y="4435475"/>
            <a:ext cx="719667" cy="308419"/>
          </a:xfrm>
          <a:prstGeom prst="rect">
            <a:avLst/>
          </a:prstGeom>
          <a:noFill/>
          <a:ln w="9525">
            <a:noFill/>
            <a:miter lim="800000"/>
            <a:headEnd/>
            <a:tailEnd/>
          </a:ln>
        </p:spPr>
        <p:txBody>
          <a:bodyPr lIns="92075" tIns="46038" rIns="92075" bIns="46038">
            <a:spAutoFit/>
          </a:bodyPr>
          <a:lstStyle/>
          <a:p>
            <a:pPr eaLnBrk="0" hangingPunct="0"/>
            <a:r>
              <a:rPr lang="en-US" sz="1400" b="1"/>
              <a:t>100</a:t>
            </a:r>
          </a:p>
        </p:txBody>
      </p:sp>
      <p:sp>
        <p:nvSpPr>
          <p:cNvPr id="8205" name="Rectangle 13"/>
          <p:cNvSpPr>
            <a:spLocks noChangeArrowheads="1"/>
          </p:cNvSpPr>
          <p:nvPr/>
        </p:nvSpPr>
        <p:spPr bwMode="auto">
          <a:xfrm>
            <a:off x="2082801" y="2628900"/>
            <a:ext cx="463268" cy="308419"/>
          </a:xfrm>
          <a:prstGeom prst="rect">
            <a:avLst/>
          </a:prstGeom>
          <a:noFill/>
          <a:ln w="9525">
            <a:noFill/>
            <a:miter lim="800000"/>
            <a:headEnd/>
            <a:tailEnd/>
          </a:ln>
        </p:spPr>
        <p:txBody>
          <a:bodyPr wrap="none" lIns="92075" tIns="46038" rIns="92075" bIns="46038">
            <a:spAutoFit/>
          </a:bodyPr>
          <a:lstStyle/>
          <a:p>
            <a:pPr eaLnBrk="0" hangingPunct="0"/>
            <a:r>
              <a:rPr lang="en-US" sz="1400" b="1"/>
              <a:t>2.5</a:t>
            </a:r>
          </a:p>
        </p:txBody>
      </p:sp>
      <p:sp>
        <p:nvSpPr>
          <p:cNvPr id="8206" name="Rectangle 14"/>
          <p:cNvSpPr>
            <a:spLocks noChangeArrowheads="1"/>
          </p:cNvSpPr>
          <p:nvPr/>
        </p:nvSpPr>
        <p:spPr bwMode="auto">
          <a:xfrm>
            <a:off x="2182285" y="3086100"/>
            <a:ext cx="291747" cy="308419"/>
          </a:xfrm>
          <a:prstGeom prst="rect">
            <a:avLst/>
          </a:prstGeom>
          <a:noFill/>
          <a:ln w="9525">
            <a:noFill/>
            <a:miter lim="800000"/>
            <a:headEnd/>
            <a:tailEnd/>
          </a:ln>
        </p:spPr>
        <p:txBody>
          <a:bodyPr wrap="none" lIns="92075" tIns="46038" rIns="92075" bIns="46038">
            <a:spAutoFit/>
          </a:bodyPr>
          <a:lstStyle/>
          <a:p>
            <a:pPr eaLnBrk="0" hangingPunct="0"/>
            <a:r>
              <a:rPr lang="en-US" sz="1400" b="1"/>
              <a:t>5</a:t>
            </a:r>
          </a:p>
        </p:txBody>
      </p:sp>
      <p:sp>
        <p:nvSpPr>
          <p:cNvPr id="8207" name="Rectangle 15"/>
          <p:cNvSpPr>
            <a:spLocks noChangeArrowheads="1"/>
          </p:cNvSpPr>
          <p:nvPr/>
        </p:nvSpPr>
        <p:spPr bwMode="auto">
          <a:xfrm>
            <a:off x="2116667" y="3543300"/>
            <a:ext cx="397545" cy="308419"/>
          </a:xfrm>
          <a:prstGeom prst="rect">
            <a:avLst/>
          </a:prstGeom>
          <a:noFill/>
          <a:ln w="9525">
            <a:noFill/>
            <a:miter lim="800000"/>
            <a:headEnd/>
            <a:tailEnd/>
          </a:ln>
        </p:spPr>
        <p:txBody>
          <a:bodyPr wrap="none" lIns="92075" tIns="46038" rIns="92075" bIns="46038">
            <a:spAutoFit/>
          </a:bodyPr>
          <a:lstStyle/>
          <a:p>
            <a:pPr eaLnBrk="0" hangingPunct="0"/>
            <a:r>
              <a:rPr lang="en-US" sz="1400" b="1"/>
              <a:t>10</a:t>
            </a:r>
          </a:p>
        </p:txBody>
      </p:sp>
      <p:sp>
        <p:nvSpPr>
          <p:cNvPr id="8208" name="Rectangle 16"/>
          <p:cNvSpPr>
            <a:spLocks noChangeArrowheads="1"/>
          </p:cNvSpPr>
          <p:nvPr/>
        </p:nvSpPr>
        <p:spPr bwMode="auto">
          <a:xfrm>
            <a:off x="2099733" y="3978275"/>
            <a:ext cx="543984" cy="308419"/>
          </a:xfrm>
          <a:prstGeom prst="rect">
            <a:avLst/>
          </a:prstGeom>
          <a:noFill/>
          <a:ln w="9525">
            <a:noFill/>
            <a:miter lim="800000"/>
            <a:headEnd/>
            <a:tailEnd/>
          </a:ln>
        </p:spPr>
        <p:txBody>
          <a:bodyPr lIns="92075" tIns="46038" rIns="92075" bIns="46038">
            <a:spAutoFit/>
          </a:bodyPr>
          <a:lstStyle/>
          <a:p>
            <a:pPr eaLnBrk="0" hangingPunct="0"/>
            <a:r>
              <a:rPr lang="en-US" sz="1400" b="1"/>
              <a:t>25</a:t>
            </a:r>
          </a:p>
        </p:txBody>
      </p:sp>
      <p:sp>
        <p:nvSpPr>
          <p:cNvPr id="8209" name="Rectangle 17"/>
          <p:cNvSpPr>
            <a:spLocks noChangeArrowheads="1"/>
          </p:cNvSpPr>
          <p:nvPr/>
        </p:nvSpPr>
        <p:spPr bwMode="auto">
          <a:xfrm>
            <a:off x="1979085" y="2247900"/>
            <a:ext cx="637995" cy="308419"/>
          </a:xfrm>
          <a:prstGeom prst="rect">
            <a:avLst/>
          </a:prstGeom>
          <a:noFill/>
          <a:ln w="9525">
            <a:noFill/>
            <a:miter lim="800000"/>
            <a:headEnd/>
            <a:tailEnd/>
          </a:ln>
        </p:spPr>
        <p:txBody>
          <a:bodyPr wrap="none" lIns="92075" tIns="46038" rIns="92075" bIns="46038">
            <a:spAutoFit/>
          </a:bodyPr>
          <a:lstStyle/>
          <a:p>
            <a:pPr eaLnBrk="0" hangingPunct="0"/>
            <a:r>
              <a:rPr lang="en-US" sz="1400" b="1"/>
              <a:t>.5 - 1</a:t>
            </a:r>
          </a:p>
        </p:txBody>
      </p:sp>
      <p:sp>
        <p:nvSpPr>
          <p:cNvPr id="8210" name="Rectangle 18"/>
          <p:cNvSpPr>
            <a:spLocks noChangeArrowheads="1"/>
          </p:cNvSpPr>
          <p:nvPr/>
        </p:nvSpPr>
        <p:spPr bwMode="auto">
          <a:xfrm>
            <a:off x="3026833" y="2201863"/>
            <a:ext cx="2289153" cy="369974"/>
          </a:xfrm>
          <a:prstGeom prst="rect">
            <a:avLst/>
          </a:prstGeom>
          <a:noFill/>
          <a:ln w="9525">
            <a:noFill/>
            <a:miter lim="800000"/>
            <a:headEnd/>
            <a:tailEnd/>
          </a:ln>
        </p:spPr>
        <p:txBody>
          <a:bodyPr wrap="none" lIns="92075" tIns="46038" rIns="92075" bIns="46038">
            <a:spAutoFit/>
          </a:bodyPr>
          <a:lstStyle/>
          <a:p>
            <a:pPr eaLnBrk="0" hangingPunct="0"/>
            <a:r>
              <a:rPr lang="en-US" b="1"/>
              <a:t>Requirements Time</a:t>
            </a:r>
          </a:p>
        </p:txBody>
      </p:sp>
      <p:sp>
        <p:nvSpPr>
          <p:cNvPr id="8211" name="Rectangle 19"/>
          <p:cNvSpPr>
            <a:spLocks noChangeArrowheads="1"/>
          </p:cNvSpPr>
          <p:nvPr/>
        </p:nvSpPr>
        <p:spPr bwMode="auto">
          <a:xfrm>
            <a:off x="3636434" y="2659063"/>
            <a:ext cx="888064" cy="369974"/>
          </a:xfrm>
          <a:prstGeom prst="rect">
            <a:avLst/>
          </a:prstGeom>
          <a:noFill/>
          <a:ln w="9525">
            <a:noFill/>
            <a:miter lim="800000"/>
            <a:headEnd/>
            <a:tailEnd/>
          </a:ln>
        </p:spPr>
        <p:txBody>
          <a:bodyPr wrap="none" lIns="92075" tIns="46038" rIns="92075" bIns="46038">
            <a:spAutoFit/>
          </a:bodyPr>
          <a:lstStyle/>
          <a:p>
            <a:pPr eaLnBrk="0" hangingPunct="0"/>
            <a:r>
              <a:rPr lang="en-US" b="1"/>
              <a:t>Design</a:t>
            </a:r>
          </a:p>
        </p:txBody>
      </p:sp>
      <p:sp>
        <p:nvSpPr>
          <p:cNvPr id="8212" name="Rectangle 20"/>
          <p:cNvSpPr>
            <a:spLocks noChangeArrowheads="1"/>
          </p:cNvSpPr>
          <p:nvPr/>
        </p:nvSpPr>
        <p:spPr bwMode="auto">
          <a:xfrm>
            <a:off x="3941233" y="3116263"/>
            <a:ext cx="912109" cy="369974"/>
          </a:xfrm>
          <a:prstGeom prst="rect">
            <a:avLst/>
          </a:prstGeom>
          <a:noFill/>
          <a:ln w="9525">
            <a:noFill/>
            <a:miter lim="800000"/>
            <a:headEnd/>
            <a:tailEnd/>
          </a:ln>
        </p:spPr>
        <p:txBody>
          <a:bodyPr wrap="none" lIns="92075" tIns="46038" rIns="92075" bIns="46038">
            <a:spAutoFit/>
          </a:bodyPr>
          <a:lstStyle/>
          <a:p>
            <a:pPr eaLnBrk="0" hangingPunct="0"/>
            <a:r>
              <a:rPr lang="en-US" b="1"/>
              <a:t>Coding</a:t>
            </a:r>
          </a:p>
        </p:txBody>
      </p:sp>
      <p:sp>
        <p:nvSpPr>
          <p:cNvPr id="8213" name="Rectangle 21"/>
          <p:cNvSpPr>
            <a:spLocks noChangeArrowheads="1"/>
          </p:cNvSpPr>
          <p:nvPr/>
        </p:nvSpPr>
        <p:spPr bwMode="auto">
          <a:xfrm>
            <a:off x="4144433" y="3573463"/>
            <a:ext cx="1143646" cy="369974"/>
          </a:xfrm>
          <a:prstGeom prst="rect">
            <a:avLst/>
          </a:prstGeom>
          <a:noFill/>
          <a:ln w="9525">
            <a:noFill/>
            <a:miter lim="800000"/>
            <a:headEnd/>
            <a:tailEnd/>
          </a:ln>
        </p:spPr>
        <p:txBody>
          <a:bodyPr wrap="none" lIns="92075" tIns="46038" rIns="92075" bIns="46038">
            <a:spAutoFit/>
          </a:bodyPr>
          <a:lstStyle/>
          <a:p>
            <a:pPr eaLnBrk="0" hangingPunct="0"/>
            <a:r>
              <a:rPr lang="en-US" b="1"/>
              <a:t>Unit Test</a:t>
            </a:r>
          </a:p>
        </p:txBody>
      </p:sp>
      <p:sp>
        <p:nvSpPr>
          <p:cNvPr id="8214" name="Rectangle 22"/>
          <p:cNvSpPr>
            <a:spLocks noChangeArrowheads="1"/>
          </p:cNvSpPr>
          <p:nvPr/>
        </p:nvSpPr>
        <p:spPr bwMode="auto">
          <a:xfrm>
            <a:off x="4550833" y="4030663"/>
            <a:ext cx="1943545" cy="369974"/>
          </a:xfrm>
          <a:prstGeom prst="rect">
            <a:avLst/>
          </a:prstGeom>
          <a:noFill/>
          <a:ln w="9525">
            <a:noFill/>
            <a:miter lim="800000"/>
            <a:headEnd/>
            <a:tailEnd/>
          </a:ln>
        </p:spPr>
        <p:txBody>
          <a:bodyPr wrap="none" lIns="92075" tIns="46038" rIns="92075" bIns="46038">
            <a:spAutoFit/>
          </a:bodyPr>
          <a:lstStyle/>
          <a:p>
            <a:pPr eaLnBrk="0" hangingPunct="0"/>
            <a:r>
              <a:rPr lang="en-US" b="1"/>
              <a:t>Acceptance Test</a:t>
            </a:r>
          </a:p>
        </p:txBody>
      </p:sp>
      <p:sp>
        <p:nvSpPr>
          <p:cNvPr id="8215" name="Rectangle 23"/>
          <p:cNvSpPr>
            <a:spLocks noChangeArrowheads="1"/>
          </p:cNvSpPr>
          <p:nvPr/>
        </p:nvSpPr>
        <p:spPr bwMode="auto">
          <a:xfrm>
            <a:off x="5058833" y="4487863"/>
            <a:ext cx="1558119" cy="369974"/>
          </a:xfrm>
          <a:prstGeom prst="rect">
            <a:avLst/>
          </a:prstGeom>
          <a:noFill/>
          <a:ln w="9525">
            <a:noFill/>
            <a:miter lim="800000"/>
            <a:headEnd/>
            <a:tailEnd/>
          </a:ln>
        </p:spPr>
        <p:txBody>
          <a:bodyPr wrap="none" lIns="92075" tIns="46038" rIns="92075" bIns="46038">
            <a:spAutoFit/>
          </a:bodyPr>
          <a:lstStyle/>
          <a:p>
            <a:pPr eaLnBrk="0" hangingPunct="0"/>
            <a:r>
              <a:rPr lang="en-US" b="1"/>
              <a:t>Maintenance</a:t>
            </a:r>
          </a:p>
        </p:txBody>
      </p:sp>
      <p:sp>
        <p:nvSpPr>
          <p:cNvPr id="8216" name="Rectangle 24"/>
          <p:cNvSpPr>
            <a:spLocks noChangeArrowheads="1"/>
          </p:cNvSpPr>
          <p:nvPr/>
        </p:nvSpPr>
        <p:spPr bwMode="auto">
          <a:xfrm>
            <a:off x="3759201" y="1600200"/>
            <a:ext cx="958596" cy="462307"/>
          </a:xfrm>
          <a:prstGeom prst="rect">
            <a:avLst/>
          </a:prstGeom>
          <a:noFill/>
          <a:ln w="9525">
            <a:noFill/>
            <a:miter lim="800000"/>
            <a:headEnd/>
            <a:tailEnd/>
          </a:ln>
        </p:spPr>
        <p:txBody>
          <a:bodyPr wrap="none" lIns="92075" tIns="46038" rIns="92075" bIns="46038">
            <a:spAutoFit/>
          </a:bodyPr>
          <a:lstStyle/>
          <a:p>
            <a:pPr eaLnBrk="0" hangingPunct="0"/>
            <a:r>
              <a:rPr lang="en-US" sz="2400" b="1" dirty="0"/>
              <a:t>Stage</a:t>
            </a:r>
          </a:p>
        </p:txBody>
      </p:sp>
      <p:sp>
        <p:nvSpPr>
          <p:cNvPr id="8217" name="Rectangle 25"/>
          <p:cNvSpPr>
            <a:spLocks noChangeArrowheads="1"/>
          </p:cNvSpPr>
          <p:nvPr/>
        </p:nvSpPr>
        <p:spPr bwMode="auto">
          <a:xfrm>
            <a:off x="249767" y="2435226"/>
            <a:ext cx="5710767" cy="822325"/>
          </a:xfrm>
          <a:prstGeom prst="rect">
            <a:avLst/>
          </a:prstGeom>
          <a:noFill/>
          <a:ln w="9525">
            <a:noFill/>
            <a:miter lim="800000"/>
            <a:headEnd/>
            <a:tailEnd/>
          </a:ln>
        </p:spPr>
        <p:txBody>
          <a:bodyPr wrap="none" anchor="ctr"/>
          <a:lstStyle/>
          <a:p>
            <a:endParaRPr lang="en-US"/>
          </a:p>
        </p:txBody>
      </p:sp>
      <p:sp>
        <p:nvSpPr>
          <p:cNvPr id="8220" name="Line 29"/>
          <p:cNvSpPr>
            <a:spLocks noChangeShapeType="1"/>
          </p:cNvSpPr>
          <p:nvPr/>
        </p:nvSpPr>
        <p:spPr bwMode="auto">
          <a:xfrm>
            <a:off x="4428067" y="4813300"/>
            <a:ext cx="3056467" cy="0"/>
          </a:xfrm>
          <a:prstGeom prst="line">
            <a:avLst/>
          </a:prstGeom>
          <a:noFill/>
          <a:ln w="25400">
            <a:solidFill>
              <a:schemeClr val="tx1"/>
            </a:solidFill>
            <a:round/>
            <a:headEnd type="none" w="sm" len="sm"/>
            <a:tailEnd type="none" w="sm" len="sm"/>
          </a:ln>
        </p:spPr>
        <p:txBody>
          <a:bodyPr wrap="none" anchor="ctr"/>
          <a:lstStyle/>
          <a:p>
            <a:endParaRPr lang="en-US"/>
          </a:p>
        </p:txBody>
      </p:sp>
      <p:pic>
        <p:nvPicPr>
          <p:cNvPr id="8221" name="Picture 30" descr="new_pyramid"/>
          <p:cNvPicPr>
            <a:picLocks noChangeAspect="1" noChangeArrowheads="1"/>
          </p:cNvPicPr>
          <p:nvPr/>
        </p:nvPicPr>
        <p:blipFill>
          <a:blip r:embed="rId3"/>
          <a:srcRect/>
          <a:stretch>
            <a:fillRect/>
          </a:stretch>
        </p:blipFill>
        <p:spPr bwMode="auto">
          <a:xfrm>
            <a:off x="5689600" y="936675"/>
            <a:ext cx="3657600" cy="2428875"/>
          </a:xfrm>
          <a:prstGeom prst="rect">
            <a:avLst/>
          </a:prstGeom>
          <a:noFill/>
          <a:ln w="9525">
            <a:noFill/>
            <a:miter lim="800000"/>
            <a:headEnd/>
            <a:tailEnd/>
          </a:ln>
        </p:spPr>
      </p:pic>
      <p:sp>
        <p:nvSpPr>
          <p:cNvPr id="8222" name="Text Box 31"/>
          <p:cNvSpPr txBox="1">
            <a:spLocks noChangeArrowheads="1"/>
          </p:cNvSpPr>
          <p:nvPr/>
        </p:nvSpPr>
        <p:spPr bwMode="auto">
          <a:xfrm>
            <a:off x="711200" y="971550"/>
            <a:ext cx="3138680" cy="539891"/>
          </a:xfrm>
          <a:prstGeom prst="rect">
            <a:avLst/>
          </a:prstGeom>
          <a:noFill/>
          <a:ln w="9525">
            <a:noFill/>
            <a:miter lim="800000"/>
            <a:headEnd/>
            <a:tailEnd/>
          </a:ln>
        </p:spPr>
        <p:txBody>
          <a:bodyPr wrap="none" lIns="107950" tIns="53975" rIns="107950" bIns="53975">
            <a:spAutoFit/>
          </a:bodyPr>
          <a:lstStyle/>
          <a:p>
            <a:pPr eaLnBrk="0" hangingPunct="0"/>
            <a:r>
              <a:rPr lang="en-US" sz="2800" i="1"/>
              <a:t>The 1-10-100 Rule</a:t>
            </a:r>
            <a:endParaRPr lang="en-US" sz="2400" i="1"/>
          </a:p>
        </p:txBody>
      </p:sp>
      <p:sp>
        <p:nvSpPr>
          <p:cNvPr id="29" name="Footer Placeholder 28"/>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Analysis &amp;Design</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7334" y="2173287"/>
            <a:ext cx="6619875" cy="1495425"/>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158689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Analysis &amp;Design</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876550" y="1841500"/>
            <a:ext cx="5143500" cy="4927600"/>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544480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Analysis &amp;Design</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489200" y="1930400"/>
            <a:ext cx="5740400" cy="4762500"/>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884656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8"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Analysis &amp;Design</a:t>
            </a:r>
            <a:endParaRPr lang="fa-IR"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201987" y="1930400"/>
            <a:ext cx="4924425" cy="3810000"/>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3337547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Analysis &amp;Design</a:t>
            </a:r>
            <a:endParaRPr lang="fa-IR"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77334" y="1930400"/>
            <a:ext cx="7296150" cy="4660900"/>
          </a:xfrm>
          <a:prstGeom prst="rect">
            <a:avLst/>
          </a:prstGeom>
        </p:spPr>
      </p:pic>
      <p:sp>
        <p:nvSpPr>
          <p:cNvPr id="7" name="Footer Placeholder 6"/>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3679333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Implementation</a:t>
            </a:r>
            <a:endParaRPr lang="fa-IR"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77334" y="2657475"/>
            <a:ext cx="8610600" cy="1543050"/>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6621367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Implementation</a:t>
            </a:r>
            <a:endParaRPr lang="fa-IR"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962275" y="1727199"/>
            <a:ext cx="5254625" cy="4778375"/>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554742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Implementation</a:t>
            </a:r>
            <a:endParaRPr lang="fa-IR"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313430" y="2109243"/>
            <a:ext cx="5324475" cy="2447925"/>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384121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Implementation</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470593" y="2160588"/>
            <a:ext cx="5010150" cy="2333625"/>
          </a:xfrm>
          <a:prstGeom prst="rect">
            <a:avLst/>
          </a:prstGeom>
        </p:spPr>
      </p:pic>
      <p:sp>
        <p:nvSpPr>
          <p:cNvPr id="7" name="Footer Placeholder 6"/>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736130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7"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Implementation</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7334" y="2160588"/>
            <a:ext cx="6877050" cy="2543175"/>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874721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73200"/>
            <a:ext cx="8864600" cy="2971800"/>
          </a:xfrm>
        </p:spPr>
        <p:txBody>
          <a:bodyPr>
            <a:noAutofit/>
          </a:bodyPr>
          <a:lstStyle/>
          <a:p>
            <a:pPr algn="ctr"/>
            <a:r>
              <a:rPr lang="en-US" sz="6000" b="1" dirty="0" smtClean="0"/>
              <a:t>RUP Methodology</a:t>
            </a:r>
            <a:endParaRPr lang="fa-IR" sz="6000" b="1" dirty="0"/>
          </a:p>
        </p:txBody>
      </p:sp>
      <p:sp>
        <p:nvSpPr>
          <p:cNvPr id="3" name="Footer Placeholder 2"/>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0878176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Test</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7334" y="2197326"/>
            <a:ext cx="9344025" cy="1857375"/>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124511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Test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400425" y="1930399"/>
            <a:ext cx="4587875" cy="4460875"/>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0462043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Test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280093" y="2009775"/>
            <a:ext cx="5391150" cy="4848225"/>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1126477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Test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294380" y="1930400"/>
            <a:ext cx="5362575" cy="4676775"/>
          </a:xfrm>
          <a:prstGeom prst="rect">
            <a:avLst/>
          </a:prstGeom>
        </p:spPr>
      </p:pic>
      <p:sp>
        <p:nvSpPr>
          <p:cNvPr id="7" name="Footer Placeholder 6"/>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098242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7"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Test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77334" y="2160588"/>
            <a:ext cx="7134225" cy="2705100"/>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0405648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Deployment</a:t>
            </a:r>
            <a:endParaRPr lang="fa-IR"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837055" y="1930400"/>
            <a:ext cx="8277225" cy="2324100"/>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9534143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Deployment</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42043" y="1930400"/>
            <a:ext cx="4667250" cy="4818062"/>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4275109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Deployment</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784918" y="1930400"/>
            <a:ext cx="4381500" cy="3943350"/>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1754261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7"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Deployment</a:t>
            </a:r>
            <a:endParaRPr lang="fa-IR"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842068" y="1930400"/>
            <a:ext cx="4267200" cy="3667125"/>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8097424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Deployment</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7334" y="2160588"/>
            <a:ext cx="6943725" cy="1219200"/>
          </a:xfrm>
          <a:prstGeom prst="rect">
            <a:avLst/>
          </a:prstGeom>
        </p:spPr>
      </p:pic>
      <p:sp>
        <p:nvSpPr>
          <p:cNvPr id="7" name="Footer Placeholder 6"/>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93147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 Methodology</a:t>
            </a:r>
            <a:endParaRPr lang="fa-IR" dirty="0"/>
          </a:p>
        </p:txBody>
      </p:sp>
      <p:pic>
        <p:nvPicPr>
          <p:cNvPr id="4" name="Picture 3"/>
          <p:cNvPicPr>
            <a:picLocks noChangeAspect="1"/>
          </p:cNvPicPr>
          <p:nvPr/>
        </p:nvPicPr>
        <p:blipFill>
          <a:blip r:embed="rId2"/>
          <a:stretch>
            <a:fillRect/>
          </a:stretch>
        </p:blipFill>
        <p:spPr>
          <a:xfrm>
            <a:off x="677334" y="1690158"/>
            <a:ext cx="8596668" cy="4316942"/>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7929291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Configuration &amp; Change Management</a:t>
            </a:r>
            <a:endParaRPr lang="fa-IR"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193482" y="1930400"/>
            <a:ext cx="6310313" cy="4705350"/>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7739771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Configuration &amp; Change Management</a:t>
            </a:r>
            <a:endParaRPr lang="fa-IR"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2199130" y="1930400"/>
            <a:ext cx="5553075" cy="4676775"/>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0023141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Configuration &amp; Change Management</a:t>
            </a:r>
            <a:endParaRPr lang="fa-IR"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780030" y="1930400"/>
            <a:ext cx="6391275" cy="4286250"/>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1607653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7"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Configuration &amp; Change Management</a:t>
            </a:r>
            <a:endParaRPr lang="fa-IR"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841943" y="1930400"/>
            <a:ext cx="6267450" cy="3648075"/>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3296598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Project Management</a:t>
            </a:r>
            <a:endParaRPr lang="fa-I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77334" y="1930400"/>
            <a:ext cx="9144000" cy="4838700"/>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2555596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Project Management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204686" y="1933575"/>
            <a:ext cx="5541963" cy="4924425"/>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0722760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Project Management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532380" y="1930400"/>
            <a:ext cx="6886575" cy="4962525"/>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4819728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7"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Project Management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327718" y="1930400"/>
            <a:ext cx="5295900" cy="3943350"/>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4415960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Project Management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95337" y="2160588"/>
            <a:ext cx="6791325" cy="1857375"/>
          </a:xfrm>
          <a:prstGeom prst="rect">
            <a:avLst/>
          </a:prstGeom>
        </p:spPr>
      </p:pic>
      <p:sp>
        <p:nvSpPr>
          <p:cNvPr id="7" name="Footer Placeholder 6"/>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9744344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Environment</a:t>
            </a:r>
            <a:endParaRPr lang="fa-IR"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77334" y="1930400"/>
            <a:ext cx="9248775" cy="1143000"/>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187243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 Milestones</a:t>
            </a:r>
            <a:endParaRPr lang="fa-IR" dirty="0"/>
          </a:p>
        </p:txBody>
      </p:sp>
      <p:pic>
        <p:nvPicPr>
          <p:cNvPr id="1026" name="Picture 2" descr="Click on text for more information about phases and mileston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7334" y="2006600"/>
            <a:ext cx="8596668" cy="36703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4676225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Environment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275330" y="1930400"/>
            <a:ext cx="5400675" cy="4552950"/>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7808083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Environment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318193" y="1930401"/>
            <a:ext cx="5314950" cy="4749800"/>
          </a:xfrm>
          <a:prstGeom prst="rect">
            <a:avLst/>
          </a:prstGeom>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1454178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7"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Environment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389630" y="1930401"/>
            <a:ext cx="5172075" cy="4660900"/>
          </a:xfrm>
          <a:prstGeom prst="rect">
            <a:avLst/>
          </a:prstGeom>
        </p:spPr>
      </p:pic>
      <p:sp>
        <p:nvSpPr>
          <p:cNvPr id="6" name="Footer Placeholder 5"/>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0874969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881034" y="2160588"/>
            <a:ext cx="3551766" cy="38807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endParaRPr lang="en-US" dirty="0">
              <a:solidFill>
                <a:schemeClr val="tx1"/>
              </a:solidFill>
            </a:endParaRPr>
          </a:p>
        </p:txBody>
      </p:sp>
      <p:sp>
        <p:nvSpPr>
          <p:cNvPr id="6" name="Title 1"/>
          <p:cNvSpPr>
            <a:spLocks noGrp="1"/>
          </p:cNvSpPr>
          <p:nvPr>
            <p:ph type="title"/>
          </p:nvPr>
        </p:nvSpPr>
        <p:spPr>
          <a:xfrm>
            <a:off x="677334" y="609600"/>
            <a:ext cx="8596668" cy="1320800"/>
          </a:xfrm>
        </p:spPr>
        <p:txBody>
          <a:bodyPr/>
          <a:lstStyle/>
          <a:p>
            <a:r>
              <a:rPr lang="en-US" dirty="0" smtClean="0">
                <a:latin typeface="Arial" panose="020B0604020202020204" pitchFamily="34" charset="0"/>
                <a:cs typeface="Arial" panose="020B0604020202020204" pitchFamily="34" charset="0"/>
              </a:rPr>
              <a:t>Disciplines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Environment</a:t>
            </a:r>
            <a:endParaRPr lang="fa-I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77334" y="1930400"/>
            <a:ext cx="6743700" cy="3714750"/>
          </a:xfrm>
          <a:prstGeom prst="rect">
            <a:avLst/>
          </a:prstGeom>
        </p:spPr>
      </p:pic>
      <p:sp>
        <p:nvSpPr>
          <p:cNvPr id="7" name="Footer Placeholder 6"/>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41750024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a:t>
            </a:r>
            <a:endParaRPr lang="fa-IR" dirty="0"/>
          </a:p>
        </p:txBody>
      </p:sp>
      <p:sp>
        <p:nvSpPr>
          <p:cNvPr id="3" name="Content Placeholder 2"/>
          <p:cNvSpPr>
            <a:spLocks noGrp="1"/>
          </p:cNvSpPr>
          <p:nvPr>
            <p:ph idx="1"/>
          </p:nvPr>
        </p:nvSpPr>
        <p:spPr/>
        <p:txBody>
          <a:bodyPr/>
          <a:lstStyle/>
          <a:p>
            <a:pPr algn="l" rtl="0"/>
            <a:r>
              <a:rPr lang="en-US" b="1" dirty="0"/>
              <a:t>Software Engineering: A Practitioner's Approach </a:t>
            </a:r>
            <a:r>
              <a:rPr lang="en-US" dirty="0"/>
              <a:t>Paperback</a:t>
            </a:r>
            <a:r>
              <a:rPr lang="en-US" b="1" dirty="0"/>
              <a:t> </a:t>
            </a:r>
            <a:r>
              <a:rPr lang="en-US" dirty="0"/>
              <a:t>– 1 Apr 2009</a:t>
            </a:r>
            <a:endParaRPr lang="en-US" b="1" dirty="0"/>
          </a:p>
          <a:p>
            <a:pPr marL="0" indent="0" algn="l" rtl="0">
              <a:buNone/>
            </a:pPr>
            <a:endParaRPr lang="fa-IR" dirty="0" smtClean="0"/>
          </a:p>
          <a:p>
            <a:pPr algn="l" rtl="0"/>
            <a:r>
              <a:rPr lang="en-US" dirty="0"/>
              <a:t>http://sce.uhcl.edu/helm/RationalUnifiedProcess/</a:t>
            </a:r>
          </a:p>
          <a:p>
            <a:endParaRPr lang="fa-IR" dirty="0" smtClean="0"/>
          </a:p>
          <a:p>
            <a:pPr fontAlgn="ctr"/>
            <a:r>
              <a:rPr lang="fa-IR" b="1" dirty="0" smtClean="0"/>
              <a:t>مرجع</a:t>
            </a:r>
            <a:r>
              <a:rPr lang="fa-IR" dirty="0"/>
              <a:t> کاربردی </a:t>
            </a:r>
            <a:r>
              <a:rPr lang="fa-IR" b="1" dirty="0"/>
              <a:t>متدولوژی </a:t>
            </a:r>
            <a:r>
              <a:rPr lang="en-US" b="1" dirty="0" smtClean="0"/>
              <a:t>RUP</a:t>
            </a:r>
            <a:r>
              <a:rPr lang="fa-IR" b="1" dirty="0" smtClean="0"/>
              <a:t> </a:t>
            </a:r>
            <a:r>
              <a:rPr lang="fa-IR" dirty="0" smtClean="0"/>
              <a:t>برای </a:t>
            </a:r>
            <a:r>
              <a:rPr lang="fa-IR" dirty="0"/>
              <a:t>تولید و توسعه سیستم‌های </a:t>
            </a:r>
            <a:r>
              <a:rPr lang="fa-IR" dirty="0" smtClean="0"/>
              <a:t>نرم‌افزاری</a:t>
            </a:r>
          </a:p>
          <a:p>
            <a:pPr marL="0" indent="0" fontAlgn="ctr">
              <a:buNone/>
            </a:pPr>
            <a:r>
              <a:rPr lang="fa-IR" dirty="0" smtClean="0"/>
              <a:t> </a:t>
            </a:r>
            <a:r>
              <a:rPr lang="fa-IR" dirty="0"/>
              <a:t>ناشر: دانشگاه اصفهان. پدیدآوران: گردآورنده: مهدی </a:t>
            </a:r>
            <a:r>
              <a:rPr lang="fa-IR" dirty="0" smtClean="0"/>
              <a:t>گل‌محمدی, احمد براآنی, ناصر نعمت‌بخش, مرتضی مسلمی‌فر, سعید </a:t>
            </a:r>
            <a:r>
              <a:rPr lang="fa-IR" dirty="0"/>
              <a:t>حاجبی. </a:t>
            </a:r>
          </a:p>
          <a:p>
            <a:pPr marL="0" indent="0">
              <a:buNone/>
            </a:pPr>
            <a:endParaRPr lang="fa-IR" dirty="0"/>
          </a:p>
          <a:p>
            <a:endParaRPr lang="fa-IR" dirty="0"/>
          </a:p>
        </p:txBody>
      </p:sp>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4467413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پرسش و پاسخ</a:t>
            </a:r>
            <a:endParaRPr lang="fa-IR" dirty="0"/>
          </a:p>
        </p:txBody>
      </p:sp>
      <p:pic>
        <p:nvPicPr>
          <p:cNvPr id="1026" name="Picture 2" descr="Image result for qa question and answ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65401" y="2462212"/>
            <a:ext cx="5397500" cy="336425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318383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fa-IR" dirty="0"/>
          </a:p>
        </p:txBody>
      </p:sp>
      <p:sp>
        <p:nvSpPr>
          <p:cNvPr id="3" name="Content Placeholder 2"/>
          <p:cNvSpPr>
            <a:spLocks noGrp="1"/>
          </p:cNvSpPr>
          <p:nvPr>
            <p:ph idx="1"/>
          </p:nvPr>
        </p:nvSpPr>
        <p:spPr>
          <a:xfrm>
            <a:off x="677334" y="2160589"/>
            <a:ext cx="8596668" cy="1357311"/>
          </a:xfrm>
        </p:spPr>
        <p:txBody>
          <a:bodyPr/>
          <a:lstStyle/>
          <a:p>
            <a:pPr marL="0" indent="0" algn="l" rtl="0">
              <a:buNone/>
            </a:pPr>
            <a:r>
              <a:rPr lang="en-US" dirty="0"/>
              <a:t>All phases are not identical in terms of schedule and effort. Although this varies considerably depending on the project, a typical initial development cycle for a medium-sized project should anticipate the following distribution between effort and schedule</a:t>
            </a:r>
            <a:r>
              <a:rPr lang="en-US" dirty="0" smtClean="0"/>
              <a:t>:</a:t>
            </a:r>
          </a:p>
          <a:p>
            <a:pPr marL="0" indent="0" algn="l" rtl="0">
              <a:buNone/>
            </a:pPr>
            <a:endParaRPr lang="fa-IR" dirty="0"/>
          </a:p>
        </p:txBody>
      </p:sp>
      <p:pic>
        <p:nvPicPr>
          <p:cNvPr id="4" name="Picture 3"/>
          <p:cNvPicPr>
            <a:picLocks noChangeAspect="1"/>
          </p:cNvPicPr>
          <p:nvPr/>
        </p:nvPicPr>
        <p:blipFill>
          <a:blip r:embed="rId2"/>
          <a:stretch>
            <a:fillRect/>
          </a:stretch>
        </p:blipFill>
        <p:spPr>
          <a:xfrm>
            <a:off x="677334" y="3517900"/>
            <a:ext cx="7972425" cy="2800350"/>
          </a:xfrm>
          <a:prstGeom prst="rect">
            <a:avLst/>
          </a:prstGeom>
        </p:spPr>
      </p:pic>
      <p:sp>
        <p:nvSpPr>
          <p:cNvPr id="5" name="Footer Placeholder 4"/>
          <p:cNvSpPr>
            <a:spLocks noGrp="1"/>
          </p:cNvSpPr>
          <p:nvPr>
            <p:ph type="ftr" sz="quarter" idx="11"/>
          </p:nvPr>
        </p:nvSpPr>
        <p:spPr/>
        <p:txBody>
          <a:bodyPr/>
          <a:lstStyle/>
          <a:p>
            <a:r>
              <a:rPr lang="fa-IR" dirty="0" smtClean="0"/>
              <a:t>شرکت عصر داده افزار تهران- مهدی زعفرانی</a:t>
            </a:r>
            <a:endParaRPr lang="en-US" dirty="0"/>
          </a:p>
        </p:txBody>
      </p:sp>
    </p:spTree>
    <p:extLst>
      <p:ext uri="{BB962C8B-B14F-4D97-AF65-F5344CB8AC3E}">
        <p14:creationId xmlns="" xmlns:p14="http://schemas.microsoft.com/office/powerpoint/2010/main" val="2590500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1724</TotalTime>
  <Words>2249</Words>
  <Application>Microsoft Office PowerPoint</Application>
  <PresentationFormat>Custom</PresentationFormat>
  <Paragraphs>331</Paragraphs>
  <Slides>85</Slides>
  <Notes>1</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Facet</vt:lpstr>
      <vt:lpstr>Software engineering course</vt:lpstr>
      <vt:lpstr>Software engineering principles </vt:lpstr>
      <vt:lpstr>Software development methodologies</vt:lpstr>
      <vt:lpstr>Different perspectives</vt:lpstr>
      <vt:lpstr>The High Cost of Requirement Errors</vt:lpstr>
      <vt:lpstr>RUP Methodology</vt:lpstr>
      <vt:lpstr>RUP Methodology</vt:lpstr>
      <vt:lpstr>RUP Milestones</vt:lpstr>
      <vt:lpstr>Planning</vt:lpstr>
      <vt:lpstr>Evolution</vt:lpstr>
      <vt:lpstr>Evolution- Continued</vt:lpstr>
      <vt:lpstr>RUP phases First phase: Inception</vt:lpstr>
      <vt:lpstr>RUP phases First phase: Inception</vt:lpstr>
      <vt:lpstr>RUP phases First phase: Inception</vt:lpstr>
      <vt:lpstr>RUP phases First phase: Inception</vt:lpstr>
      <vt:lpstr>RUP phases First phase: Inception- Artifacts</vt:lpstr>
      <vt:lpstr>RUP phases First phase: Inception- Artifacts </vt:lpstr>
      <vt:lpstr>RUP phases Second phase: Elaboration</vt:lpstr>
      <vt:lpstr>RUP phases Second phase: Elaboration</vt:lpstr>
      <vt:lpstr>RUP phases Second phase: Elaboration</vt:lpstr>
      <vt:lpstr>RUP phases Second phase: Elaboration</vt:lpstr>
      <vt:lpstr>RUP phases Second phase: Elaboration Artifacts</vt:lpstr>
      <vt:lpstr>RUP phases Second phase: Elaboration Artifacts</vt:lpstr>
      <vt:lpstr>RUP phases Second phase: Elaboration Artifacts</vt:lpstr>
      <vt:lpstr>RUP phases Third phase: Construction</vt:lpstr>
      <vt:lpstr>RUP phases Third phase: Construction</vt:lpstr>
      <vt:lpstr>RUP phases Third phase: Construction</vt:lpstr>
      <vt:lpstr>RUP phases Third phase: Construction</vt:lpstr>
      <vt:lpstr>RUP phases Third phase: Construction Artifacts</vt:lpstr>
      <vt:lpstr>RUP phases Third phase: Construction Artifacts</vt:lpstr>
      <vt:lpstr>RUP phases Third phase: Construction Artifacts</vt:lpstr>
      <vt:lpstr>RUP phases Forth phase: Transition</vt:lpstr>
      <vt:lpstr>RUP phases Forth phase: Transition</vt:lpstr>
      <vt:lpstr>RUP phases Forth phase: Transition</vt:lpstr>
      <vt:lpstr>RUP phases Forth phase: Transition</vt:lpstr>
      <vt:lpstr>RUP phases Forth phase: Transition</vt:lpstr>
      <vt:lpstr>RUP phases Third phase: Construction Artifacts</vt:lpstr>
      <vt:lpstr>RUP phases Third phase: Construction Artifacts</vt:lpstr>
      <vt:lpstr>Disciplines</vt:lpstr>
      <vt:lpstr>Disciplines Business Modeling</vt:lpstr>
      <vt:lpstr>Disciplines Business Modeling</vt:lpstr>
      <vt:lpstr>Disciplines Business Modeling</vt:lpstr>
      <vt:lpstr>Disciplines Business Modeling</vt:lpstr>
      <vt:lpstr>Disciplines Business Modeling</vt:lpstr>
      <vt:lpstr>Disciplines Requirements</vt:lpstr>
      <vt:lpstr>Disciplines Requirements</vt:lpstr>
      <vt:lpstr>Disciplines Requirements</vt:lpstr>
      <vt:lpstr>Disciplines Requirements</vt:lpstr>
      <vt:lpstr>Disciplines Requirements</vt:lpstr>
      <vt:lpstr>Disciplines Analysis &amp;Design</vt:lpstr>
      <vt:lpstr>Disciplines Analysis &amp;Design</vt:lpstr>
      <vt:lpstr>Disciplines Analysis &amp;Design</vt:lpstr>
      <vt:lpstr>Disciplines Analysis &amp;Design</vt:lpstr>
      <vt:lpstr>Disciplines Analysis &amp;Design</vt:lpstr>
      <vt:lpstr>Disciplines Implementation</vt:lpstr>
      <vt:lpstr>Disciplines Implementation</vt:lpstr>
      <vt:lpstr>Disciplines Implementation</vt:lpstr>
      <vt:lpstr>Disciplines Implementation</vt:lpstr>
      <vt:lpstr>Disciplines Implementation</vt:lpstr>
      <vt:lpstr>Disciplines Test</vt:lpstr>
      <vt:lpstr>Disciplines Test</vt:lpstr>
      <vt:lpstr>Disciplines Test</vt:lpstr>
      <vt:lpstr>Disciplines Test</vt:lpstr>
      <vt:lpstr>Disciplines Test</vt:lpstr>
      <vt:lpstr>Disciplines Deployment</vt:lpstr>
      <vt:lpstr>Disciplines Deployment</vt:lpstr>
      <vt:lpstr>Disciplines Deployment</vt:lpstr>
      <vt:lpstr>Disciplines Deployment</vt:lpstr>
      <vt:lpstr>Disciplines Deployment</vt:lpstr>
      <vt:lpstr>Disciplines Configuration &amp; Change Management</vt:lpstr>
      <vt:lpstr>Disciplines Configuration &amp; Change Management</vt:lpstr>
      <vt:lpstr>Disciplines Configuration &amp; Change Management</vt:lpstr>
      <vt:lpstr>Disciplines Configuration &amp; Change Management</vt:lpstr>
      <vt:lpstr>Disciplines Project Management</vt:lpstr>
      <vt:lpstr>Disciplines Project Management</vt:lpstr>
      <vt:lpstr>Disciplines Project Management</vt:lpstr>
      <vt:lpstr>Disciplines Project Management</vt:lpstr>
      <vt:lpstr>Disciplines Project Management</vt:lpstr>
      <vt:lpstr>Disciplines Environment</vt:lpstr>
      <vt:lpstr>Disciplines Environment</vt:lpstr>
      <vt:lpstr>Disciplines Environment</vt:lpstr>
      <vt:lpstr>Disciplines Environment</vt:lpstr>
      <vt:lpstr>Disciplines Environment</vt:lpstr>
      <vt:lpstr>منابع:</vt:lpstr>
      <vt:lpstr>پرسش و پاسخ</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اصول طراحی پایگاه داده ها</dc:title>
  <dc:creator>Zaferani Mahdi</dc:creator>
  <cp:lastModifiedBy>Mehdi Zaferani</cp:lastModifiedBy>
  <cp:revision>130</cp:revision>
  <dcterms:created xsi:type="dcterms:W3CDTF">2017-10-03T08:38:44Z</dcterms:created>
  <dcterms:modified xsi:type="dcterms:W3CDTF">2021-11-04T10:36:34Z</dcterms:modified>
</cp:coreProperties>
</file>