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1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4" r:id="rId46"/>
    <p:sldId id="306" r:id="rId47"/>
    <p:sldId id="305" r:id="rId48"/>
    <p:sldId id="307" r:id="rId49"/>
    <p:sldId id="303" r:id="rId50"/>
    <p:sldId id="308" r:id="rId51"/>
    <p:sldId id="321" r:id="rId52"/>
    <p:sldId id="309" r:id="rId53"/>
    <p:sldId id="310" r:id="rId54"/>
    <p:sldId id="311" r:id="rId55"/>
    <p:sldId id="312" r:id="rId56"/>
    <p:sldId id="313" r:id="rId57"/>
    <p:sldId id="316" r:id="rId58"/>
    <p:sldId id="317" r:id="rId59"/>
    <p:sldId id="318" r:id="rId60"/>
    <p:sldId id="319" r:id="rId61"/>
    <p:sldId id="320" r:id="rId62"/>
    <p:sldId id="322" r:id="rId63"/>
    <p:sldId id="323" r:id="rId64"/>
    <p:sldId id="324" r:id="rId65"/>
    <p:sldId id="325" r:id="rId66"/>
    <p:sldId id="327" r:id="rId67"/>
    <p:sldId id="326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5" r:id="rId104"/>
    <p:sldId id="363" r:id="rId105"/>
    <p:sldId id="364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8" r:id="rId158"/>
    <p:sldId id="417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-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emf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ser_(computing)" TargetMode="External"/><Relationship Id="rId3" Type="http://schemas.openxmlformats.org/officeDocument/2006/relationships/hyperlink" Target="https://en.wikipedia.org/wiki/Upgrade" TargetMode="External"/><Relationship Id="rId7" Type="http://schemas.openxmlformats.org/officeDocument/2006/relationships/hyperlink" Target="https://en.wikipedia.org/w/index.php?title=System_Monitoring&amp;action=edit&amp;redlink=1" TargetMode="External"/><Relationship Id="rId2" Type="http://schemas.openxmlformats.org/officeDocument/2006/relationships/hyperlink" Target="https://en.wikipedia.org/wiki/Installation_(computer_program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cense" TargetMode="External"/><Relationship Id="rId5" Type="http://schemas.openxmlformats.org/officeDocument/2006/relationships/hyperlink" Target="https://en.wikipedia.org/wiki/Computer_security" TargetMode="External"/><Relationship Id="rId4" Type="http://schemas.openxmlformats.org/officeDocument/2006/relationships/hyperlink" Target="https://en.wikipedia.org/wiki/Planning" TargetMode="External"/><Relationship Id="rId9" Type="http://schemas.openxmlformats.org/officeDocument/2006/relationships/hyperlink" Target="https://en.wikipedia.org/wiki/Program_optimiza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chive" TargetMode="External"/><Relationship Id="rId2" Type="http://schemas.openxmlformats.org/officeDocument/2006/relationships/hyperlink" Target="https://en.wikipedia.org/wiki/Backu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echnical_support" TargetMode="External"/><Relationship Id="rId4" Type="http://schemas.openxmlformats.org/officeDocument/2006/relationships/hyperlink" Target="https://en.wikipedia.org/wiki/Vendo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77434"/>
            <a:ext cx="7766936" cy="1646302"/>
          </a:xfrm>
        </p:spPr>
        <p:txBody>
          <a:bodyPr/>
          <a:lstStyle/>
          <a:p>
            <a:pPr algn="l"/>
            <a:r>
              <a:rPr lang="en-US" sz="4800" dirty="0" smtClean="0"/>
              <a:t>Database Management System with SQL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3200" dirty="0" err="1" smtClean="0"/>
              <a:t>Asre</a:t>
            </a:r>
            <a:r>
              <a:rPr lang="en-US" sz="3200" dirty="0" smtClean="0"/>
              <a:t> </a:t>
            </a:r>
            <a:r>
              <a:rPr lang="en-US" sz="3200" dirty="0" err="1" smtClean="0"/>
              <a:t>Dadeh</a:t>
            </a:r>
            <a:r>
              <a:rPr lang="en-US" sz="3200" dirty="0" smtClean="0"/>
              <a:t> </a:t>
            </a:r>
            <a:r>
              <a:rPr lang="en-US" sz="3200" dirty="0" err="1" smtClean="0"/>
              <a:t>Afzar</a:t>
            </a:r>
            <a:r>
              <a:rPr lang="en-US" sz="3200" dirty="0" smtClean="0"/>
              <a:t> Tehran</a:t>
            </a:r>
          </a:p>
          <a:p>
            <a:pPr algn="l"/>
            <a:r>
              <a:rPr lang="en-US" sz="3200" dirty="0" err="1" smtClean="0"/>
              <a:t>Mehdi</a:t>
            </a:r>
            <a:r>
              <a:rPr lang="en-US" sz="3200" dirty="0" smtClean="0"/>
              <a:t> </a:t>
            </a:r>
            <a:r>
              <a:rPr lang="en-US" sz="3200" dirty="0" err="1" smtClean="0"/>
              <a:t>Zaferani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19021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دید ادراكي خاص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r>
              <a:rPr lang="fa-IR" dirty="0"/>
              <a:t>این لایه، تصویر ادراكي خاص یا همان مدل منطقي است. یعني اینكه داده ها به</a:t>
            </a:r>
          </a:p>
          <a:p>
            <a:pPr marL="0" indent="0">
              <a:buNone/>
            </a:pPr>
            <a:r>
              <a:rPr lang="fa-IR" dirty="0"/>
              <a:t>صورت منطقي چگونه كنار هم قرار </a:t>
            </a:r>
            <a:r>
              <a:rPr lang="fa-IR" dirty="0" smtClean="0"/>
              <a:t>ميگیرند</a:t>
            </a:r>
            <a:r>
              <a:rPr lang="fa-IR" dirty="0"/>
              <a:t>.</a:t>
            </a:r>
          </a:p>
          <a:p>
            <a:r>
              <a:rPr lang="fa-IR" dirty="0" smtClean="0"/>
              <a:t> </a:t>
            </a:r>
            <a:r>
              <a:rPr lang="fa-IR" dirty="0"/>
              <a:t>مدل هاي مرسوم جدول، درخت، گراف و مانند این هاست.</a:t>
            </a:r>
          </a:p>
          <a:p>
            <a:r>
              <a:rPr lang="fa-IR" dirty="0" smtClean="0"/>
              <a:t> </a:t>
            </a:r>
            <a:r>
              <a:rPr lang="fa-IR" dirty="0"/>
              <a:t>در سطح ادراكی ارتباط موجودیتها و صفات خاصه، امنیت و جامعیت داده ها</a:t>
            </a:r>
          </a:p>
          <a:p>
            <a:r>
              <a:rPr lang="fa-IR" dirty="0"/>
              <a:t>مطرح می گردد.</a:t>
            </a:r>
          </a:p>
          <a:p>
            <a:r>
              <a:rPr lang="fa-IR" dirty="0" smtClean="0"/>
              <a:t> </a:t>
            </a:r>
            <a:r>
              <a:rPr lang="fa-IR" dirty="0"/>
              <a:t>طراحي این لایه به عهده مدیر بانك میباشد.</a:t>
            </a:r>
          </a:p>
          <a:p>
            <a:r>
              <a:rPr lang="fa-IR" dirty="0" smtClean="0"/>
              <a:t> </a:t>
            </a:r>
            <a:r>
              <a:rPr lang="fa-IR" dirty="0"/>
              <a:t>فقط مدیر بانك و برنامه نویس هستند كه این لایه براي آنها قابل استفاده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16119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دستورات </a:t>
            </a:r>
            <a:r>
              <a:rPr lang="fa-IR" b="1" dirty="0" smtClean="0"/>
              <a:t>حذف</a:t>
            </a:r>
            <a:r>
              <a:rPr lang="fa-IR" dirty="0" smtClean="0"/>
              <a:t>، درج، بروزرسانی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32003"/>
            <a:ext cx="8596312" cy="35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3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دستورات حذف، </a:t>
            </a:r>
            <a:r>
              <a:rPr lang="fa-IR" b="1" dirty="0"/>
              <a:t>درج</a:t>
            </a:r>
            <a:r>
              <a:rPr lang="fa-IR" dirty="0"/>
              <a:t>، بروزرسانی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098" y="2160588"/>
            <a:ext cx="834590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0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دستورات حذف، درج، </a:t>
            </a:r>
            <a:r>
              <a:rPr lang="fa-IR" b="1" dirty="0"/>
              <a:t>بروزرسانی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068" y="2160588"/>
            <a:ext cx="778893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8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2900" y="2298700"/>
            <a:ext cx="4914900" cy="1320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SQL</a:t>
            </a:r>
            <a:endParaRPr lang="fa-IR" sz="6000" b="1" dirty="0"/>
          </a:p>
        </p:txBody>
      </p:sp>
    </p:spTree>
    <p:extLst>
      <p:ext uri="{BB962C8B-B14F-4D97-AF65-F5344CB8AC3E}">
        <p14:creationId xmlns:p14="http://schemas.microsoft.com/office/powerpoint/2010/main" xmlns="" val="41168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زبان </a:t>
            </a:r>
            <a:r>
              <a:rPr lang="en-US" dirty="0"/>
              <a:t>SQL ( Structured </a:t>
            </a:r>
            <a:r>
              <a:rPr lang="en-US" dirty="0" smtClean="0"/>
              <a:t>Query </a:t>
            </a:r>
            <a:r>
              <a:rPr lang="en-US" dirty="0"/>
              <a:t>Language </a:t>
            </a:r>
            <a:r>
              <a:rPr lang="en-US" dirty="0" smtClean="0"/>
              <a:t>) </a:t>
            </a:r>
            <a:r>
              <a:rPr lang="fa-IR" dirty="0"/>
              <a:t>پیاده سازي </a:t>
            </a:r>
            <a:r>
              <a:rPr lang="fa-IR" dirty="0" smtClean="0"/>
              <a:t>مستقلی  </a:t>
            </a:r>
            <a:r>
              <a:rPr lang="fa-IR" dirty="0"/>
              <a:t>از </a:t>
            </a:r>
            <a:r>
              <a:rPr lang="fa-IR" dirty="0" smtClean="0"/>
              <a:t>جبررابطه اي است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بعضي از عملگرهاي آن را نمي پوشاند </a:t>
            </a:r>
            <a:r>
              <a:rPr lang="fa-IR" dirty="0" smtClean="0"/>
              <a:t>(مانند تقسیم)؛ </a:t>
            </a:r>
            <a:r>
              <a:rPr lang="fa-IR" dirty="0"/>
              <a:t>ولي عملگرهاي کاربردي زیاد دیگري براي کار کردن با جداول را </a:t>
            </a:r>
            <a:r>
              <a:rPr lang="fa-IR" dirty="0" smtClean="0"/>
              <a:t>تعریف نموده  است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833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تعریف داده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زبان </a:t>
            </a:r>
            <a:r>
              <a:rPr lang="en-US" dirty="0"/>
              <a:t>SQL </a:t>
            </a:r>
            <a:r>
              <a:rPr lang="fa-IR" dirty="0"/>
              <a:t>از دو بخش عمده تشکیل شده است:</a:t>
            </a:r>
          </a:p>
          <a:p>
            <a:pPr marL="0" indent="0">
              <a:buNone/>
            </a:pPr>
            <a:r>
              <a:rPr lang="fa-IR" dirty="0" smtClean="0"/>
              <a:t>1-  </a:t>
            </a:r>
            <a:r>
              <a:rPr lang="fa-IR" dirty="0"/>
              <a:t>زبان تعریف داده ها</a:t>
            </a:r>
          </a:p>
          <a:p>
            <a:pPr marL="0" indent="0" algn="l">
              <a:buNone/>
            </a:pPr>
            <a:r>
              <a:rPr lang="en-US" dirty="0"/>
              <a:t>•DDL: Data Definition Language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2- زبان </a:t>
            </a:r>
            <a:r>
              <a:rPr lang="fa-IR" dirty="0"/>
              <a:t>کار کردن با داده ها</a:t>
            </a:r>
          </a:p>
          <a:p>
            <a:pPr marL="0" indent="0" algn="l">
              <a:buNone/>
            </a:pPr>
            <a:r>
              <a:rPr lang="en-US" dirty="0" smtClean="0"/>
              <a:t>•DML: Data Manipulation Language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034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دامنه متغیرها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 smtClean="0"/>
              <a:t>در </a:t>
            </a:r>
            <a:r>
              <a:rPr lang="fa-IR" dirty="0"/>
              <a:t>تعریف جدول باید نام، صفت ها، دامنه آنها، کلیدهاي جدول و کنترل هاي لازم</a:t>
            </a:r>
          </a:p>
          <a:p>
            <a:pPr marL="0" indent="0">
              <a:buNone/>
            </a:pPr>
            <a:r>
              <a:rPr lang="fa-IR" dirty="0"/>
              <a:t>روي صفت ها مشخص شوند</a:t>
            </a:r>
            <a:r>
              <a:rPr lang="fa-IR" dirty="0" smtClean="0"/>
              <a:t>.</a:t>
            </a:r>
          </a:p>
          <a:p>
            <a:pPr algn="l" rtl="0"/>
            <a:r>
              <a:rPr lang="en-US" dirty="0" smtClean="0"/>
              <a:t>Integer</a:t>
            </a:r>
          </a:p>
          <a:p>
            <a:pPr algn="l" rtl="0"/>
            <a:r>
              <a:rPr lang="en-US" dirty="0" err="1" smtClean="0"/>
              <a:t>Smallint</a:t>
            </a:r>
            <a:endParaRPr lang="en-US" dirty="0" smtClean="0"/>
          </a:p>
          <a:p>
            <a:pPr algn="l" rtl="0"/>
            <a:r>
              <a:rPr lang="en-US" dirty="0"/>
              <a:t>Decimal (</a:t>
            </a:r>
            <a:r>
              <a:rPr lang="en-US" dirty="0" err="1"/>
              <a:t>n,m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Float</a:t>
            </a:r>
          </a:p>
          <a:p>
            <a:pPr algn="l" rtl="0"/>
            <a:r>
              <a:rPr lang="en-US" dirty="0"/>
              <a:t>Char (n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err="1" smtClean="0"/>
              <a:t>Varchar</a:t>
            </a:r>
            <a:r>
              <a:rPr lang="en-US" dirty="0" smtClean="0"/>
              <a:t> (n)</a:t>
            </a:r>
          </a:p>
          <a:p>
            <a:pPr algn="l" rtl="0"/>
            <a:r>
              <a:rPr lang="en-US" dirty="0" err="1" smtClean="0"/>
              <a:t>nVarchar</a:t>
            </a:r>
            <a:r>
              <a:rPr lang="en-US" dirty="0" smtClean="0"/>
              <a:t> (n)</a:t>
            </a:r>
          </a:p>
          <a:p>
            <a:pPr algn="l" rtl="0"/>
            <a:r>
              <a:rPr lang="en-US" dirty="0" smtClean="0"/>
              <a:t>…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6985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تعریف و حذف </a:t>
            </a:r>
            <a:r>
              <a:rPr lang="fa-IR" dirty="0"/>
              <a:t>بانک اطلاعات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CREATE </a:t>
            </a:r>
            <a:r>
              <a:rPr lang="en-US" dirty="0"/>
              <a:t>DATABASE </a:t>
            </a:r>
            <a:r>
              <a:rPr lang="en-US" dirty="0" err="1"/>
              <a:t>db_name</a:t>
            </a:r>
            <a:r>
              <a:rPr lang="en-US" dirty="0"/>
              <a:t> AUTHORIZATION </a:t>
            </a:r>
            <a:r>
              <a:rPr lang="en-US" dirty="0" err="1"/>
              <a:t>dba_name</a:t>
            </a:r>
            <a:r>
              <a:rPr lang="en-US" dirty="0"/>
              <a:t>;</a:t>
            </a:r>
          </a:p>
          <a:p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بانک اطلاعات دانشگاه و اجازه دسترسي به آن:</a:t>
            </a:r>
          </a:p>
          <a:p>
            <a:pPr marL="0" indent="0" algn="l">
              <a:buNone/>
            </a:pPr>
            <a:endParaRPr lang="fa-IR" dirty="0" smtClean="0"/>
          </a:p>
          <a:p>
            <a:pPr marL="0" indent="0" algn="l">
              <a:buNone/>
            </a:pPr>
            <a:r>
              <a:rPr lang="en-US" dirty="0" smtClean="0"/>
              <a:t>CREATE </a:t>
            </a:r>
            <a:r>
              <a:rPr lang="en-US" dirty="0"/>
              <a:t>DATABASE university AUTHORIZATION </a:t>
            </a:r>
            <a:r>
              <a:rPr lang="en-US" dirty="0" err="1"/>
              <a:t>Haghjoo</a:t>
            </a:r>
            <a:r>
              <a:rPr lang="en-US" dirty="0" smtClean="0"/>
              <a:t>;</a:t>
            </a:r>
            <a:endParaRPr lang="fa-IR" dirty="0" smtClean="0"/>
          </a:p>
          <a:p>
            <a:pPr marL="0" indent="0" algn="l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حذف: 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 algn="l">
              <a:buNone/>
            </a:pPr>
            <a:r>
              <a:rPr lang="en-US" dirty="0" smtClean="0"/>
              <a:t>DROP </a:t>
            </a:r>
            <a:r>
              <a:rPr lang="en-US" dirty="0"/>
              <a:t>DATABASE </a:t>
            </a:r>
            <a:r>
              <a:rPr lang="en-US" dirty="0" err="1"/>
              <a:t>db_name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8367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تعریف جداول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/>
              <a:t>CREATE TABLE name</a:t>
            </a:r>
          </a:p>
          <a:p>
            <a:pPr marL="0" indent="0" algn="l">
              <a:buNone/>
            </a:pPr>
            <a:r>
              <a:rPr lang="en-US" dirty="0"/>
              <a:t>(</a:t>
            </a:r>
            <a:r>
              <a:rPr lang="en-US" dirty="0" err="1"/>
              <a:t>attr</a:t>
            </a:r>
            <a:r>
              <a:rPr lang="en-US" dirty="0"/>
              <a:t> domain [NOT NULL],</a:t>
            </a:r>
          </a:p>
          <a:p>
            <a:pPr marL="0" indent="0" algn="l">
              <a:buNone/>
            </a:pPr>
            <a:r>
              <a:rPr lang="fa-IR" dirty="0"/>
              <a:t>. . .</a:t>
            </a:r>
          </a:p>
          <a:p>
            <a:pPr marL="0" indent="0" algn="l">
              <a:buNone/>
            </a:pPr>
            <a:r>
              <a:rPr lang="en-US" dirty="0" err="1"/>
              <a:t>attr</a:t>
            </a:r>
            <a:r>
              <a:rPr lang="en-US" dirty="0"/>
              <a:t> domain [NOT NULL],</a:t>
            </a:r>
          </a:p>
          <a:p>
            <a:pPr marL="0" indent="0" algn="l">
              <a:buNone/>
            </a:pPr>
            <a:r>
              <a:rPr lang="en-US" dirty="0"/>
              <a:t>[PRIMARY KEY (the key)],</a:t>
            </a:r>
          </a:p>
          <a:p>
            <a:pPr marL="0" indent="0" algn="l">
              <a:buNone/>
            </a:pPr>
            <a:r>
              <a:rPr lang="en-US" dirty="0"/>
              <a:t>[UNIQUE (alternative key)],</a:t>
            </a:r>
          </a:p>
          <a:p>
            <a:pPr marL="0" indent="0" algn="l">
              <a:buNone/>
            </a:pPr>
            <a:r>
              <a:rPr lang="en-US" dirty="0"/>
              <a:t>[FOREIGN KEY (key) REFERENCES (</a:t>
            </a:r>
            <a:r>
              <a:rPr lang="en-US" dirty="0" err="1"/>
              <a:t>ref_tbl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dirty="0"/>
              <a:t>[ON DELETE CASCADE]</a:t>
            </a:r>
          </a:p>
          <a:p>
            <a:pPr marL="0" indent="0" algn="l">
              <a:buNone/>
            </a:pPr>
            <a:r>
              <a:rPr lang="en-US" dirty="0"/>
              <a:t>[ON UPDATE CASCADE] ],</a:t>
            </a:r>
          </a:p>
          <a:p>
            <a:pPr marL="0" indent="0" algn="l">
              <a:buNone/>
            </a:pPr>
            <a:r>
              <a:rPr lang="en-US" dirty="0"/>
              <a:t>[FOREIGN KEY …],</a:t>
            </a:r>
          </a:p>
          <a:p>
            <a:pPr marL="0" indent="0" algn="l">
              <a:buNone/>
            </a:pPr>
            <a:r>
              <a:rPr lang="en-US" dirty="0"/>
              <a:t>[CHECK (condition)]</a:t>
            </a:r>
          </a:p>
          <a:p>
            <a:pPr marL="0" indent="0" algn="l" rtl="0">
              <a:buNone/>
            </a:pPr>
            <a:r>
              <a:rPr lang="fa-IR" dirty="0" smtClean="0"/>
              <a:t>(</a:t>
            </a:r>
            <a:r>
              <a:rPr lang="en-US" dirty="0" smtClean="0"/>
              <a:t>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577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Create table </a:t>
            </a:r>
            <a:r>
              <a:rPr lang="en-US" dirty="0" err="1"/>
              <a:t>crs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(c# </a:t>
            </a:r>
            <a:r>
              <a:rPr lang="en-US" dirty="0" err="1"/>
              <a:t>int</a:t>
            </a:r>
            <a:r>
              <a:rPr lang="en-US" dirty="0"/>
              <a:t> NOT NULL,</a:t>
            </a:r>
          </a:p>
          <a:p>
            <a:pPr marL="0" indent="0" algn="l" rtl="0">
              <a:buNone/>
            </a:pPr>
            <a:r>
              <a:rPr lang="en-US" dirty="0" err="1"/>
              <a:t>cname</a:t>
            </a:r>
            <a:r>
              <a:rPr lang="en-US" dirty="0"/>
              <a:t> char(30) NOT NULL,</a:t>
            </a:r>
          </a:p>
          <a:p>
            <a:pPr marL="0" indent="0" algn="l" rtl="0">
              <a:buNone/>
            </a:pPr>
            <a:r>
              <a:rPr lang="en-US" dirty="0"/>
              <a:t>unit </a:t>
            </a:r>
            <a:r>
              <a:rPr lang="en-US" dirty="0" err="1"/>
              <a:t>Smallint</a:t>
            </a:r>
            <a:r>
              <a:rPr lang="en-US" dirty="0"/>
              <a:t> NOT NULL,</a:t>
            </a:r>
          </a:p>
          <a:p>
            <a:pPr marL="0" indent="0" algn="l" rtl="0">
              <a:buNone/>
            </a:pPr>
            <a:r>
              <a:rPr lang="en-US" dirty="0" err="1"/>
              <a:t>clg</a:t>
            </a:r>
            <a:r>
              <a:rPr lang="en-US" dirty="0"/>
              <a:t># </a:t>
            </a:r>
            <a:r>
              <a:rPr lang="en-US" dirty="0" err="1"/>
              <a:t>Smallint</a:t>
            </a:r>
            <a:r>
              <a:rPr lang="en-US" dirty="0"/>
              <a:t>,</a:t>
            </a:r>
          </a:p>
          <a:p>
            <a:pPr marL="0" indent="0" algn="l" rtl="0">
              <a:buNone/>
            </a:pPr>
            <a:r>
              <a:rPr lang="en-US" dirty="0"/>
              <a:t>primary key (c#),</a:t>
            </a:r>
          </a:p>
          <a:p>
            <a:pPr marL="0" indent="0" algn="l" rtl="0">
              <a:buNone/>
            </a:pPr>
            <a:r>
              <a:rPr lang="en-US" dirty="0"/>
              <a:t>unique (</a:t>
            </a:r>
            <a:r>
              <a:rPr lang="en-US" dirty="0" err="1"/>
              <a:t>cname</a:t>
            </a:r>
            <a:r>
              <a:rPr lang="en-US" dirty="0"/>
              <a:t>),</a:t>
            </a:r>
          </a:p>
          <a:p>
            <a:pPr marL="0" indent="0" algn="l" rtl="0">
              <a:buNone/>
            </a:pPr>
            <a:r>
              <a:rPr lang="en-US" dirty="0"/>
              <a:t>foreign key (</a:t>
            </a:r>
            <a:r>
              <a:rPr lang="en-US" dirty="0" err="1"/>
              <a:t>clg</a:t>
            </a:r>
            <a:r>
              <a:rPr lang="en-US" dirty="0"/>
              <a:t>#) references </a:t>
            </a:r>
            <a:r>
              <a:rPr lang="en-US" dirty="0" err="1"/>
              <a:t>clg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on delete cascade</a:t>
            </a:r>
          </a:p>
          <a:p>
            <a:pPr marL="0" indent="0" algn="l" rtl="0">
              <a:buNone/>
            </a:pPr>
            <a:r>
              <a:rPr lang="en-US" dirty="0"/>
              <a:t>on update cascade,</a:t>
            </a:r>
          </a:p>
          <a:p>
            <a:pPr marL="0" indent="0" algn="l" rtl="0">
              <a:buNone/>
            </a:pPr>
            <a:r>
              <a:rPr lang="en-US" dirty="0"/>
              <a:t>check ( unit &gt; 0 and unit &lt; 5 )</a:t>
            </a:r>
          </a:p>
          <a:p>
            <a:pPr marL="0" indent="0" algn="l" rtl="0">
              <a:buNone/>
            </a:pPr>
            <a:r>
              <a:rPr lang="en-US" dirty="0" smtClean="0"/>
              <a:t>);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299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دید داخلي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 سطح داخلی نزدیكترین سطح به رسانه ذخیره سازی فیزیكی </a:t>
            </a:r>
            <a:r>
              <a:rPr lang="fa-IR" dirty="0" smtClean="0"/>
              <a:t>است</a:t>
            </a:r>
          </a:p>
          <a:p>
            <a:r>
              <a:rPr lang="fa-IR" dirty="0" smtClean="0"/>
              <a:t>مدیریت فایلها و فضای دیسک در این سزح انجام میگیرد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8364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حذف جدول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DROP </a:t>
            </a:r>
            <a:r>
              <a:rPr lang="en-US" dirty="0"/>
              <a:t>TABLE table-name</a:t>
            </a:r>
          </a:p>
          <a:p>
            <a:pPr marL="0" indent="0" rtl="0">
              <a:buNone/>
            </a:pPr>
            <a:endParaRPr lang="en-US" dirty="0" smtClean="0"/>
          </a:p>
          <a:p>
            <a:pPr marL="0" indent="0" rtl="0">
              <a:buNone/>
            </a:pPr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marL="0" indent="0" algn="l" rtl="0">
              <a:buNone/>
            </a:pPr>
            <a:r>
              <a:rPr lang="en-US" dirty="0" smtClean="0"/>
              <a:t>drop </a:t>
            </a:r>
            <a:r>
              <a:rPr lang="en-US" dirty="0"/>
              <a:t>table </a:t>
            </a:r>
            <a:r>
              <a:rPr lang="en-US" dirty="0" err="1"/>
              <a:t>crs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95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تغییر </a:t>
            </a:r>
            <a:r>
              <a:rPr lang="fa-IR" dirty="0" smtClean="0"/>
              <a:t>ساختار جدول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تغییر </a:t>
            </a:r>
            <a:r>
              <a:rPr lang="fa-IR" dirty="0"/>
              <a:t>ساختار جدول به سه شکل امکان پذیر است</a:t>
            </a:r>
            <a:r>
              <a:rPr lang="fa-IR" dirty="0" smtClean="0"/>
              <a:t>: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1- اضافه </a:t>
            </a:r>
            <a:r>
              <a:rPr lang="fa-IR" dirty="0"/>
              <a:t>کردن </a:t>
            </a:r>
            <a:r>
              <a:rPr lang="fa-IR" dirty="0" smtClean="0"/>
              <a:t>صفت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2- تغیر </a:t>
            </a:r>
            <a:r>
              <a:rPr lang="fa-IR" dirty="0"/>
              <a:t>نوع </a:t>
            </a:r>
            <a:r>
              <a:rPr lang="fa-IR" dirty="0" smtClean="0"/>
              <a:t>داده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3- حذف </a:t>
            </a:r>
            <a:r>
              <a:rPr lang="fa-IR" dirty="0"/>
              <a:t>کردن ستون</a:t>
            </a:r>
          </a:p>
        </p:txBody>
      </p:sp>
    </p:spTree>
    <p:extLst>
      <p:ext uri="{BB962C8B-B14F-4D97-AF65-F5344CB8AC3E}">
        <p14:creationId xmlns:p14="http://schemas.microsoft.com/office/powerpoint/2010/main" xmlns="" val="17854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اضافه کردن صفت (ستون)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ALTER TABLE </a:t>
            </a:r>
            <a:r>
              <a:rPr lang="en-US" dirty="0" smtClean="0"/>
              <a:t>table-name</a:t>
            </a:r>
            <a:endParaRPr lang="fa-IR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ADD &lt;</a:t>
            </a:r>
            <a:r>
              <a:rPr lang="en-US" dirty="0" err="1"/>
              <a:t>new_col</a:t>
            </a:r>
            <a:r>
              <a:rPr lang="en-US" dirty="0"/>
              <a:t>&gt; &lt;</a:t>
            </a:r>
            <a:r>
              <a:rPr lang="en-US" dirty="0" err="1"/>
              <a:t>new_type</a:t>
            </a:r>
            <a:r>
              <a:rPr lang="en-US" dirty="0"/>
              <a:t>&gt; [not null]; • 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مثال</a:t>
            </a:r>
            <a:r>
              <a:rPr lang="fa-IR" dirty="0"/>
              <a:t>: در جدول </a:t>
            </a:r>
            <a:r>
              <a:rPr lang="en-US" dirty="0"/>
              <a:t>sec </a:t>
            </a:r>
            <a:r>
              <a:rPr lang="fa-IR" dirty="0"/>
              <a:t>ستوني را اضافه نمایید که روز کلاس را نیز داشته باشد.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alter </a:t>
            </a:r>
            <a:r>
              <a:rPr lang="en-US" dirty="0"/>
              <a:t>table sec</a:t>
            </a:r>
          </a:p>
          <a:p>
            <a:pPr marL="0" indent="0" algn="l">
              <a:buNone/>
            </a:pPr>
            <a:r>
              <a:rPr lang="en-US" dirty="0"/>
              <a:t>Add </a:t>
            </a:r>
            <a:r>
              <a:rPr lang="en-US" dirty="0" err="1"/>
              <a:t>class_day</a:t>
            </a:r>
            <a:r>
              <a:rPr lang="en-US" dirty="0"/>
              <a:t> char(10) 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9849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تغییر نوع داده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ALTER </a:t>
            </a:r>
            <a:r>
              <a:rPr lang="en-US" dirty="0"/>
              <a:t>TABLE </a:t>
            </a:r>
            <a:r>
              <a:rPr lang="en-US" dirty="0" err="1"/>
              <a:t>table_name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Alter column </a:t>
            </a:r>
            <a:r>
              <a:rPr lang="en-US" dirty="0" err="1"/>
              <a:t>col_name</a:t>
            </a:r>
            <a:r>
              <a:rPr lang="en-US" dirty="0"/>
              <a:t> </a:t>
            </a:r>
            <a:r>
              <a:rPr lang="en-US" dirty="0" err="1"/>
              <a:t>new_type</a:t>
            </a:r>
            <a:r>
              <a:rPr lang="en-US" dirty="0"/>
              <a:t> [not null</a:t>
            </a:r>
            <a:r>
              <a:rPr lang="en-US" dirty="0" smtClean="0"/>
              <a:t>];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مثال:</a:t>
            </a:r>
          </a:p>
          <a:p>
            <a:pPr marL="0" indent="0" algn="l">
              <a:buNone/>
            </a:pPr>
            <a:r>
              <a:rPr lang="en-US" dirty="0"/>
              <a:t>alter table sec</a:t>
            </a:r>
          </a:p>
          <a:p>
            <a:pPr marL="0" indent="0" algn="l">
              <a:buNone/>
            </a:pPr>
            <a:r>
              <a:rPr lang="en-US" dirty="0"/>
              <a:t>Alter column </a:t>
            </a:r>
            <a:r>
              <a:rPr lang="en-US" dirty="0" err="1"/>
              <a:t>pname</a:t>
            </a:r>
            <a:r>
              <a:rPr lang="en-US" dirty="0"/>
              <a:t> char[50] not null;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نکته </a:t>
            </a:r>
            <a:r>
              <a:rPr lang="fa-IR" dirty="0"/>
              <a:t>1 : در مثال قبل در واقع نوع داده تغییر نیافته است بلکه طول آن عوض </a:t>
            </a:r>
            <a:r>
              <a:rPr lang="fa-IR" dirty="0" smtClean="0"/>
              <a:t>شده است.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نکته </a:t>
            </a:r>
            <a:r>
              <a:rPr lang="fa-IR" dirty="0"/>
              <a:t>2 : اگر بخواهیم نوع داده را بطور کلي عوض کنیم، اکثر نسخه هاي </a:t>
            </a:r>
            <a:r>
              <a:rPr lang="en-US" dirty="0" smtClean="0"/>
              <a:t>SQL</a:t>
            </a:r>
            <a:r>
              <a:rPr lang="fa-IR" dirty="0" smtClean="0"/>
              <a:t> جلوگیري </a:t>
            </a:r>
            <a:r>
              <a:rPr lang="fa-IR" dirty="0"/>
              <a:t>مي کنند، مگر آنکه ستون هاي مربوطه فاقد داده باشند.</a:t>
            </a:r>
          </a:p>
        </p:txBody>
      </p:sp>
    </p:spTree>
    <p:extLst>
      <p:ext uri="{BB962C8B-B14F-4D97-AF65-F5344CB8AC3E}">
        <p14:creationId xmlns:p14="http://schemas.microsoft.com/office/powerpoint/2010/main" xmlns="" val="21147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حذف ستون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اگر </a:t>
            </a:r>
            <a:r>
              <a:rPr lang="fa-IR" dirty="0"/>
              <a:t>ستون مورد نظر فاقد داده باشد توسط دستور زیر قابل حذف مي باشد</a:t>
            </a:r>
            <a:r>
              <a:rPr lang="fa-IR" dirty="0" smtClean="0"/>
              <a:t>.</a:t>
            </a:r>
          </a:p>
          <a:p>
            <a:pPr marL="0" indent="0" algn="l">
              <a:buNone/>
            </a:pPr>
            <a:endParaRPr lang="fa-IR" dirty="0"/>
          </a:p>
          <a:p>
            <a:pPr marL="0" indent="0" algn="l">
              <a:buNone/>
            </a:pPr>
            <a:r>
              <a:rPr lang="en-US" dirty="0"/>
              <a:t>Alter table </a:t>
            </a:r>
            <a:r>
              <a:rPr lang="en-US" dirty="0" err="1"/>
              <a:t>table_name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Drop column </a:t>
            </a:r>
            <a:r>
              <a:rPr lang="en-US" dirty="0" err="1"/>
              <a:t>column_name</a:t>
            </a:r>
            <a:r>
              <a:rPr lang="en-US" dirty="0"/>
              <a:t>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9953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ایجاد پایگاه داده دانشگاه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93732"/>
            <a:ext cx="6915600" cy="43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3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6457950" cy="57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8491951" cy="31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8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Manipulation Language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نیازمندي هاي کار با داده ها:</a:t>
            </a:r>
          </a:p>
          <a:p>
            <a:pPr marL="0" indent="0">
              <a:buNone/>
            </a:pPr>
            <a:r>
              <a:rPr lang="fa-IR" dirty="0" smtClean="0"/>
              <a:t>1-  </a:t>
            </a:r>
            <a:r>
              <a:rPr lang="fa-IR" dirty="0"/>
              <a:t>استخراج</a:t>
            </a:r>
          </a:p>
          <a:p>
            <a:pPr marL="0" indent="0">
              <a:buNone/>
            </a:pPr>
            <a:r>
              <a:rPr lang="fa-IR" dirty="0" smtClean="0"/>
              <a:t>2-  </a:t>
            </a:r>
            <a:r>
              <a:rPr lang="fa-IR" dirty="0"/>
              <a:t>اضافه کردن</a:t>
            </a:r>
          </a:p>
          <a:p>
            <a:pPr marL="0" indent="0">
              <a:buNone/>
            </a:pPr>
            <a:r>
              <a:rPr lang="fa-IR" dirty="0" smtClean="0"/>
              <a:t>3-  </a:t>
            </a:r>
            <a:r>
              <a:rPr lang="fa-IR" dirty="0"/>
              <a:t>حذف کردن</a:t>
            </a:r>
          </a:p>
          <a:p>
            <a:pPr marL="0" indent="0">
              <a:buNone/>
            </a:pPr>
            <a:r>
              <a:rPr lang="fa-IR" dirty="0" smtClean="0"/>
              <a:t>4-  </a:t>
            </a:r>
            <a:r>
              <a:rPr lang="fa-IR" dirty="0"/>
              <a:t>به روز درآوردن</a:t>
            </a:r>
          </a:p>
        </p:txBody>
      </p:sp>
    </p:spTree>
    <p:extLst>
      <p:ext uri="{BB962C8B-B14F-4D97-AF65-F5344CB8AC3E}">
        <p14:creationId xmlns:p14="http://schemas.microsoft.com/office/powerpoint/2010/main" xmlns="" val="37489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استخراج داده ها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6813900" cy="38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2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مدل رابطه </a:t>
            </a:r>
            <a:r>
              <a:rPr lang="fa-IR" dirty="0" smtClean="0"/>
              <a:t>ای / مدل فایلی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نگهداری دیتا در فایل های متنی یا فایلهای فیزیکی موجب زیاد شدن حجم فیزیکی و هزینه نگهداری (اجاره فضا (اطاق/ دیسک/ انبار/ ...) / هزینه جستجو، بی نظمی، مقادیر تهی و افزونگی میشود.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 </a:t>
            </a:r>
            <a:r>
              <a:rPr lang="fa-IR" dirty="0"/>
              <a:t>در مدل رابطه اي داده ها بصورت رکوردهاي مرتبط سازماندهي م يشوند و بانک</a:t>
            </a:r>
          </a:p>
          <a:p>
            <a:pPr marL="0" indent="0">
              <a:buNone/>
            </a:pPr>
            <a:r>
              <a:rPr lang="fa-IR" dirty="0"/>
              <a:t>اطلاعات بصورت </a:t>
            </a:r>
            <a:r>
              <a:rPr lang="fa-IR" dirty="0" smtClean="0"/>
              <a:t>مجموعه اي </a:t>
            </a:r>
            <a:r>
              <a:rPr lang="fa-IR" dirty="0"/>
              <a:t>از رابطه ها طراحي </a:t>
            </a:r>
            <a:r>
              <a:rPr lang="fa-IR" dirty="0" smtClean="0"/>
              <a:t>ميشود</a:t>
            </a:r>
            <a:r>
              <a:rPr lang="fa-IR" dirty="0"/>
              <a:t>.</a:t>
            </a:r>
          </a:p>
          <a:p>
            <a:endParaRPr lang="fa-IR" dirty="0" smtClean="0"/>
          </a:p>
          <a:p>
            <a:r>
              <a:rPr lang="fa-IR" dirty="0" smtClean="0"/>
              <a:t> </a:t>
            </a:r>
            <a:r>
              <a:rPr lang="fa-IR" dirty="0"/>
              <a:t>علل موفقیت مدل رابطه اي: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سادگي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پشتوانه ي تئوریک قوي</a:t>
            </a:r>
          </a:p>
        </p:txBody>
      </p:sp>
    </p:spTree>
    <p:extLst>
      <p:ext uri="{BB962C8B-B14F-4D97-AF65-F5344CB8AC3E}">
        <p14:creationId xmlns:p14="http://schemas.microsoft.com/office/powerpoint/2010/main" xmlns="" val="6834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02" y="2045494"/>
            <a:ext cx="7119000" cy="583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استخراج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0944" y="2629299"/>
            <a:ext cx="5193058" cy="388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2744393"/>
            <a:ext cx="195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select *</a:t>
            </a:r>
          </a:p>
          <a:p>
            <a:r>
              <a:rPr lang="en-US" b="1" dirty="0"/>
              <a:t>from </a:t>
            </a:r>
            <a:r>
              <a:rPr lang="en-US" i="1" dirty="0"/>
              <a:t>instructor</a:t>
            </a:r>
            <a:r>
              <a:rPr lang="en-US" dirty="0"/>
              <a:t>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9629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استخراج و محاسبات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مثال: پرس و جویی بنویسید که در آن حقوق ماهیانه هر استاد را مشخص نماید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 algn="l">
              <a:buNone/>
            </a:pPr>
            <a:r>
              <a:rPr lang="en-US" b="1" dirty="0" smtClean="0"/>
              <a:t>select </a:t>
            </a:r>
            <a:r>
              <a:rPr lang="en-US" i="1" dirty="0" smtClean="0"/>
              <a:t>ID</a:t>
            </a:r>
            <a:r>
              <a:rPr lang="en-US" dirty="0" smtClean="0"/>
              <a:t>, </a:t>
            </a:r>
            <a:r>
              <a:rPr lang="en-US" i="1" dirty="0" smtClean="0"/>
              <a:t>name</a:t>
            </a:r>
            <a:r>
              <a:rPr lang="en-US" dirty="0" smtClean="0"/>
              <a:t>, </a:t>
            </a:r>
            <a:r>
              <a:rPr lang="en-US" i="1" dirty="0" err="1" smtClean="0"/>
              <a:t>dept</a:t>
            </a:r>
            <a:r>
              <a:rPr lang="en-US" i="1" dirty="0" smtClean="0"/>
              <a:t> _name</a:t>
            </a:r>
            <a:r>
              <a:rPr lang="en-US" dirty="0" smtClean="0"/>
              <a:t>, </a:t>
            </a:r>
            <a:r>
              <a:rPr lang="en-US" i="1" dirty="0" smtClean="0"/>
              <a:t>salary </a:t>
            </a:r>
            <a:r>
              <a:rPr lang="en-US" dirty="0" smtClean="0"/>
              <a:t>/12</a:t>
            </a:r>
          </a:p>
          <a:p>
            <a:pPr marL="0" indent="0" algn="l">
              <a:buNone/>
            </a:pPr>
            <a:r>
              <a:rPr lang="en-US" b="1" dirty="0" smtClean="0"/>
              <a:t>from </a:t>
            </a:r>
            <a:r>
              <a:rPr lang="en-US" i="1" dirty="0" smtClean="0"/>
              <a:t>instructor</a:t>
            </a:r>
            <a:r>
              <a:rPr lang="en-US" dirty="0" smtClean="0"/>
              <a:t>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4229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استخراج - عملگرها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عملگرهای منطقی قابل استفاده در </a:t>
            </a:r>
            <a:r>
              <a:rPr lang="en-US" dirty="0" smtClean="0"/>
              <a:t>where</a:t>
            </a:r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0" indent="0">
              <a:buNone/>
            </a:pPr>
            <a:endParaRPr lang="en-US" dirty="0"/>
          </a:p>
          <a:p>
            <a:r>
              <a:rPr lang="fa-IR" dirty="0" smtClean="0"/>
              <a:t>عملگرهای </a:t>
            </a:r>
            <a:r>
              <a:rPr lang="fa-IR" dirty="0"/>
              <a:t>مقایسه ای قابل استفاده در </a:t>
            </a:r>
            <a:r>
              <a:rPr lang="en-US" dirty="0"/>
              <a:t>where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36992"/>
            <a:ext cx="2186550" cy="41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25" y="4471671"/>
            <a:ext cx="3406950" cy="2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0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ضرب دکارتی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94" y="1930400"/>
            <a:ext cx="2762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join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1"/>
            <a:ext cx="8596668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4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مرتب سازي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براي </a:t>
            </a:r>
            <a:r>
              <a:rPr lang="fa-IR" dirty="0"/>
              <a:t>مرتب کردن خروجي از </a:t>
            </a:r>
            <a:r>
              <a:rPr lang="en-US" dirty="0"/>
              <a:t>ORDER BY </a:t>
            </a:r>
            <a:r>
              <a:rPr lang="fa-IR" dirty="0"/>
              <a:t>استفاده مي کنیم که آخرین </a:t>
            </a:r>
            <a:r>
              <a:rPr lang="fa-IR" dirty="0" smtClean="0"/>
              <a:t>بخش دستور </a:t>
            </a:r>
            <a:r>
              <a:rPr lang="en-US" dirty="0"/>
              <a:t>SELECT </a:t>
            </a:r>
            <a:r>
              <a:rPr lang="fa-IR" dirty="0"/>
              <a:t>مي باشد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نکته</a:t>
            </a:r>
            <a:r>
              <a:rPr lang="fa-IR" dirty="0"/>
              <a:t>:</a:t>
            </a:r>
          </a:p>
          <a:p>
            <a:pPr marL="0" indent="0">
              <a:buNone/>
            </a:pPr>
            <a:r>
              <a:rPr lang="fa-IR" dirty="0"/>
              <a:t> براي مرتب سازي صعودي از قید </a:t>
            </a:r>
            <a:r>
              <a:rPr lang="en-US" dirty="0"/>
              <a:t>ASC </a:t>
            </a:r>
            <a:r>
              <a:rPr lang="fa-IR" dirty="0"/>
              <a:t>استفاده م يشود.</a:t>
            </a:r>
          </a:p>
          <a:p>
            <a:pPr marL="0" indent="0">
              <a:buNone/>
            </a:pPr>
            <a:r>
              <a:rPr lang="fa-IR" dirty="0"/>
              <a:t> براي مرتب سازي نزولي از قید </a:t>
            </a:r>
            <a:r>
              <a:rPr lang="en-US" dirty="0"/>
              <a:t>DESC </a:t>
            </a:r>
            <a:r>
              <a:rPr lang="fa-IR" dirty="0"/>
              <a:t>استفاده م يشود.</a:t>
            </a:r>
          </a:p>
          <a:p>
            <a:pPr marL="0" indent="0">
              <a:buNone/>
            </a:pPr>
            <a:r>
              <a:rPr lang="fa-IR" dirty="0"/>
              <a:t>پیش فرض </a:t>
            </a:r>
            <a:r>
              <a:rPr lang="en-US" dirty="0"/>
              <a:t>ORDER BY </a:t>
            </a:r>
            <a:r>
              <a:rPr lang="fa-IR" dirty="0"/>
              <a:t>مرتب سازي صعودي است.</a:t>
            </a:r>
          </a:p>
          <a:p>
            <a:pPr marL="0" indent="0">
              <a:buNone/>
            </a:pPr>
            <a:r>
              <a:rPr lang="fa-IR" dirty="0"/>
              <a:t> مرتب سازي با بیش از یک صفت م يتواند انجام گیرد.</a:t>
            </a:r>
          </a:p>
        </p:txBody>
      </p:sp>
    </p:spTree>
    <p:extLst>
      <p:ext uri="{BB962C8B-B14F-4D97-AF65-F5344CB8AC3E}">
        <p14:creationId xmlns:p14="http://schemas.microsoft.com/office/powerpoint/2010/main" xmlns="" val="16916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نامگذاری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3762"/>
            <a:ext cx="91821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4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عملگرهای رشته ای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66888"/>
            <a:ext cx="8596668" cy="4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1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</a:t>
            </a:r>
            <a:r>
              <a:rPr lang="en-US" dirty="0"/>
              <a:t>between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0" y="1930400"/>
            <a:ext cx="7017300" cy="1408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0" y="3936536"/>
            <a:ext cx="6305400" cy="14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1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/>
              <a:t>عملگرهای مجموعه ای </a:t>
            </a:r>
            <a:r>
              <a:rPr lang="en-US" dirty="0" smtClean="0"/>
              <a:t>SQL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(اجتماع)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• شماره دروسی را که در ترم پاییز سال 2009 یا ترم بهار سال 2010 </a:t>
            </a:r>
            <a:r>
              <a:rPr lang="fa-IR" dirty="0" smtClean="0"/>
              <a:t>ارایه شده </a:t>
            </a:r>
            <a:r>
              <a:rPr lang="fa-IR" dirty="0"/>
              <a:t>اند را فهرست کنید.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81099"/>
            <a:ext cx="4259475" cy="2639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09" y="4450128"/>
            <a:ext cx="3876800" cy="18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dirty="0"/>
              <a:t>مدل رابطه ای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هر پایگاه داده مبتنی بر مدل رابطه ای: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از مجموعه ای از جداول برای نمایش داده ها و روابط میان آنها استفاده می کند.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هر جدول شامل چندین ستون است.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هر ستون جدول یک نام منحصر بفرد دارد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64" y="3820002"/>
            <a:ext cx="4897971" cy="30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9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عملگرهای مجموعه ای </a:t>
            </a:r>
            <a:r>
              <a:rPr lang="en-US" dirty="0"/>
              <a:t>SQL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(اشتراک)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شماره دروسی را که در ترم پاییز سال 2009 و ترم بهار سال 2010 ارایه شده اند</a:t>
            </a:r>
          </a:p>
          <a:p>
            <a:pPr marL="0" indent="0">
              <a:buNone/>
            </a:pPr>
            <a:r>
              <a:rPr lang="fa-IR" dirty="0"/>
              <a:t>را فهرست کنید.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95424"/>
            <a:ext cx="6508800" cy="30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6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عملگرهای مجموعه ای </a:t>
            </a:r>
            <a:r>
              <a:rPr lang="en-US" dirty="0"/>
              <a:t>SQL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(تفاضل یا </a:t>
            </a:r>
            <a:r>
              <a:rPr lang="en-US" dirty="0" smtClean="0"/>
              <a:t>“</a:t>
            </a:r>
            <a:r>
              <a:rPr lang="fa-IR" dirty="0" smtClean="0"/>
              <a:t>به جز</a:t>
            </a:r>
            <a:r>
              <a:rPr lang="en-US" dirty="0" smtClean="0"/>
              <a:t>”</a:t>
            </a:r>
            <a:r>
              <a:rPr lang="fa-IR" dirty="0" smtClean="0"/>
              <a:t>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6508800" cy="29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5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توابع تجمیع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02" y="1809493"/>
            <a:ext cx="7830900" cy="1586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00" y="3269974"/>
            <a:ext cx="3914500" cy="3065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98" y="4134224"/>
            <a:ext cx="4220550" cy="11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8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تعداد </a:t>
            </a:r>
            <a:r>
              <a:rPr lang="fa-IR" dirty="0"/>
              <a:t>اساتیدی که در ترم بهار سال 2010 تدریس می کنند را مشخص نمایید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36" y="2730500"/>
            <a:ext cx="8932863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2" y="2160589"/>
            <a:ext cx="7576650" cy="875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By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2" y="3467409"/>
            <a:ext cx="7525800" cy="9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مثال: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0" y="509564"/>
            <a:ext cx="5898600" cy="461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25" y="5229272"/>
            <a:ext cx="3762900" cy="1116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425" y="3710530"/>
            <a:ext cx="3813750" cy="31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1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تعداد اساتیدی هر دانشکده را که در ترم بهار سال 2010 تدریس می کنند </a:t>
            </a:r>
            <a:r>
              <a:rPr lang="fa-IR" dirty="0" smtClean="0"/>
              <a:t>را مشخص </a:t>
            </a:r>
            <a:r>
              <a:rPr lang="fa-IR" dirty="0"/>
              <a:t>نمایید</a:t>
            </a:r>
            <a:r>
              <a:rPr lang="fa-IR" dirty="0" smtClean="0"/>
              <a:t>.</a:t>
            </a:r>
          </a:p>
          <a:p>
            <a:pPr marL="0" indent="0" algn="l">
              <a:buNone/>
            </a:pPr>
            <a:endParaRPr lang="fa-IR" dirty="0"/>
          </a:p>
          <a:p>
            <a:pPr marL="0" indent="0" algn="l">
              <a:buNone/>
            </a:pPr>
            <a:r>
              <a:rPr lang="en-US" b="1" dirty="0"/>
              <a:t>select </a:t>
            </a:r>
            <a:r>
              <a:rPr lang="en-US" i="1" dirty="0" err="1"/>
              <a:t>dept</a:t>
            </a:r>
            <a:r>
              <a:rPr lang="en-US" i="1" dirty="0"/>
              <a:t> _name</a:t>
            </a:r>
            <a:r>
              <a:rPr lang="en-US" dirty="0"/>
              <a:t>, </a:t>
            </a:r>
            <a:r>
              <a:rPr lang="en-US" b="1" dirty="0"/>
              <a:t>count </a:t>
            </a:r>
            <a:r>
              <a:rPr lang="en-US" dirty="0"/>
              <a:t>(</a:t>
            </a:r>
            <a:r>
              <a:rPr lang="en-US" b="1" dirty="0"/>
              <a:t>distinct </a:t>
            </a:r>
            <a:r>
              <a:rPr lang="en-US" i="1" dirty="0"/>
              <a:t>ID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instructor </a:t>
            </a:r>
            <a:r>
              <a:rPr lang="en-US" b="1" dirty="0"/>
              <a:t>natural join </a:t>
            </a:r>
            <a:r>
              <a:rPr lang="en-US" i="1" dirty="0"/>
              <a:t>teaches</a:t>
            </a:r>
          </a:p>
          <a:p>
            <a:pPr marL="0" indent="0" algn="l">
              <a:buNone/>
            </a:pPr>
            <a:r>
              <a:rPr lang="en-US" b="1" dirty="0"/>
              <a:t>where </a:t>
            </a:r>
            <a:r>
              <a:rPr lang="en-US" i="1" dirty="0"/>
              <a:t>semester </a:t>
            </a:r>
            <a:r>
              <a:rPr lang="en-US" dirty="0"/>
              <a:t>= ’Spring’ </a:t>
            </a:r>
            <a:r>
              <a:rPr lang="en-US" b="1" dirty="0"/>
              <a:t>and </a:t>
            </a:r>
            <a:r>
              <a:rPr lang="en-US" i="1" dirty="0"/>
              <a:t>year </a:t>
            </a:r>
            <a:r>
              <a:rPr lang="en-US" dirty="0"/>
              <a:t>= 2010</a:t>
            </a:r>
          </a:p>
          <a:p>
            <a:pPr marL="0" indent="0" algn="l">
              <a:buNone/>
            </a:pPr>
            <a:r>
              <a:rPr lang="en-US" b="1" dirty="0"/>
              <a:t>group by </a:t>
            </a:r>
            <a:r>
              <a:rPr lang="en-US" i="1" dirty="0" err="1"/>
              <a:t>dept_name</a:t>
            </a:r>
            <a:r>
              <a:rPr lang="en-US" dirty="0"/>
              <a:t>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807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روي </a:t>
            </a:r>
            <a:r>
              <a:rPr lang="fa-IR" dirty="0" smtClean="0"/>
              <a:t>گروهها </a:t>
            </a:r>
            <a:r>
              <a:rPr lang="fa-IR" dirty="0"/>
              <a:t>نیز م يتوان شرط گذاشت، اینکار با استفاده از دستور </a:t>
            </a:r>
            <a:r>
              <a:rPr lang="en-US" dirty="0" smtClean="0"/>
              <a:t>having</a:t>
            </a:r>
            <a:r>
              <a:rPr lang="fa-IR" dirty="0" smtClean="0"/>
              <a:t> انجام </a:t>
            </a:r>
            <a:r>
              <a:rPr lang="fa-IR" dirty="0"/>
              <a:t>مي گیرد.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fa-IR" dirty="0"/>
              <a:t>• </a:t>
            </a:r>
            <a:r>
              <a:rPr lang="fa-IR" dirty="0" smtClean="0"/>
              <a:t>بعد </a:t>
            </a:r>
            <a:r>
              <a:rPr lang="fa-IR" dirty="0"/>
              <a:t>از </a:t>
            </a:r>
            <a:r>
              <a:rPr lang="en-US" dirty="0"/>
              <a:t>group by </a:t>
            </a:r>
            <a:r>
              <a:rPr lang="fa-IR" dirty="0"/>
              <a:t>نوشته </a:t>
            </a:r>
            <a:r>
              <a:rPr lang="fa-IR" dirty="0" smtClean="0"/>
              <a:t>ميشود</a:t>
            </a:r>
            <a:r>
              <a:rPr lang="fa-IR" dirty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عملکرد </a:t>
            </a:r>
            <a:r>
              <a:rPr lang="en-US" dirty="0"/>
              <a:t>having </a:t>
            </a:r>
            <a:r>
              <a:rPr lang="fa-IR" dirty="0"/>
              <a:t>شبیه </a:t>
            </a:r>
            <a:r>
              <a:rPr lang="en-US" dirty="0"/>
              <a:t>where </a:t>
            </a:r>
            <a:r>
              <a:rPr lang="fa-IR" dirty="0"/>
              <a:t>است.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استفاده از توابع محاسباتي در </a:t>
            </a:r>
            <a:r>
              <a:rPr lang="en-US" dirty="0"/>
              <a:t>having </a:t>
            </a:r>
            <a:r>
              <a:rPr lang="fa-IR" dirty="0"/>
              <a:t>مجاز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11719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/>
              <a:t>مثال: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میانگین </a:t>
            </a:r>
            <a:r>
              <a:rPr lang="fa-IR" dirty="0"/>
              <a:t>حقوق هر گروه آموزشی را مشخص نمایید که میانگین </a:t>
            </a:r>
            <a:r>
              <a:rPr lang="fa-IR" dirty="0" smtClean="0"/>
              <a:t>حقوق اساتید </a:t>
            </a:r>
            <a:r>
              <a:rPr lang="fa-IR" dirty="0"/>
              <a:t>گروه از 42000 بیشتر باشد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 algn="l">
              <a:buNone/>
            </a:pPr>
            <a:r>
              <a:rPr lang="en-US" b="1" dirty="0"/>
              <a:t>select </a:t>
            </a:r>
            <a:r>
              <a:rPr lang="en-US" i="1" dirty="0" err="1"/>
              <a:t>dept</a:t>
            </a:r>
            <a:r>
              <a:rPr lang="en-US" i="1" dirty="0"/>
              <a:t> _name</a:t>
            </a:r>
            <a:r>
              <a:rPr lang="en-US" dirty="0"/>
              <a:t>, </a:t>
            </a:r>
            <a:r>
              <a:rPr lang="en-US" b="1" dirty="0" err="1"/>
              <a:t>avg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salary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instructor</a:t>
            </a:r>
          </a:p>
          <a:p>
            <a:pPr marL="0" indent="0" algn="l">
              <a:buNone/>
            </a:pPr>
            <a:r>
              <a:rPr lang="en-US" b="1" dirty="0"/>
              <a:t>group by </a:t>
            </a:r>
            <a:r>
              <a:rPr lang="en-US" i="1" dirty="0" err="1"/>
              <a:t>dept</a:t>
            </a:r>
            <a:r>
              <a:rPr lang="en-US" i="1" dirty="0"/>
              <a:t> _name</a:t>
            </a:r>
          </a:p>
          <a:p>
            <a:pPr marL="0" indent="0" algn="l">
              <a:buNone/>
            </a:pPr>
            <a:r>
              <a:rPr lang="en-US" b="1" dirty="0"/>
              <a:t>having </a:t>
            </a:r>
            <a:r>
              <a:rPr lang="en-US" b="1" dirty="0" err="1"/>
              <a:t>avg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salary</a:t>
            </a:r>
            <a:r>
              <a:rPr lang="en-US" dirty="0"/>
              <a:t>) </a:t>
            </a:r>
            <a:r>
              <a:rPr lang="en-US" i="1" dirty="0"/>
              <a:t>&gt; </a:t>
            </a:r>
            <a:r>
              <a:rPr lang="en-US" dirty="0"/>
              <a:t>42000;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2811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عملگر </a:t>
            </a:r>
            <a:r>
              <a:rPr lang="en-US" dirty="0" smtClean="0"/>
              <a:t>IN, NOT IN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 smtClean="0"/>
              <a:t>مشخصات </a:t>
            </a:r>
            <a:r>
              <a:rPr lang="fa-IR" dirty="0"/>
              <a:t>دانشجویاني که متولد تهران، مشهد یا تبریز هستند.</a:t>
            </a:r>
          </a:p>
          <a:p>
            <a:pPr marL="0" indent="0" algn="l">
              <a:buNone/>
            </a:pPr>
            <a:endParaRPr lang="fa-IR" dirty="0" smtClean="0"/>
          </a:p>
          <a:p>
            <a:pPr marL="0" indent="0" algn="l">
              <a:buNone/>
            </a:pPr>
            <a:r>
              <a:rPr lang="en-US" dirty="0"/>
              <a:t>SELECT *</a:t>
            </a:r>
            <a:endParaRPr lang="fa-IR" dirty="0"/>
          </a:p>
          <a:p>
            <a:pPr marL="0" indent="0" algn="l">
              <a:buNone/>
            </a:pPr>
            <a:r>
              <a:rPr lang="en-US" dirty="0"/>
              <a:t>FROM stud</a:t>
            </a:r>
          </a:p>
          <a:p>
            <a:pPr marL="0" indent="0" algn="l" rtl="0">
              <a:buNone/>
            </a:pPr>
            <a:r>
              <a:rPr lang="en-US" dirty="0"/>
              <a:t>WHERE city IN (‘</a:t>
            </a:r>
            <a:r>
              <a:rPr lang="en-US" dirty="0" err="1"/>
              <a:t>Yazd’,’Tabriz’,’Tehran</a:t>
            </a:r>
            <a:r>
              <a:rPr lang="en-US" dirty="0" smtClean="0"/>
              <a:t>’)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r>
              <a:rPr lang="fa-IR" dirty="0"/>
              <a:t>مشخصات دانشجویاني که متولد تهران، مشهد یا تبریز هستند.</a:t>
            </a:r>
          </a:p>
          <a:p>
            <a:pPr marL="0" indent="0" algn="l">
              <a:buNone/>
            </a:pPr>
            <a:r>
              <a:rPr lang="en-US" dirty="0" smtClean="0"/>
              <a:t>SELECT </a:t>
            </a:r>
            <a:r>
              <a:rPr lang="en-US" dirty="0"/>
              <a:t>*</a:t>
            </a:r>
            <a:endParaRPr lang="fa-IR" dirty="0"/>
          </a:p>
          <a:p>
            <a:pPr marL="0" indent="0" algn="l">
              <a:buNone/>
            </a:pPr>
            <a:r>
              <a:rPr lang="en-US" dirty="0"/>
              <a:t>FROM stud</a:t>
            </a:r>
          </a:p>
          <a:p>
            <a:pPr marL="0" indent="0" algn="l" rtl="0">
              <a:buNone/>
            </a:pPr>
            <a:r>
              <a:rPr lang="en-US" dirty="0"/>
              <a:t>WHERE city IN (‘</a:t>
            </a:r>
            <a:r>
              <a:rPr lang="en-US" dirty="0" err="1"/>
              <a:t>Yazd’,’Tabriz’,’Tehran</a:t>
            </a:r>
            <a:r>
              <a:rPr lang="en-US" dirty="0"/>
              <a:t>’)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655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مدل رابطه ای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290" y="1352514"/>
            <a:ext cx="5370072" cy="49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5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value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ممکن است </a:t>
            </a:r>
            <a:r>
              <a:rPr lang="fa-IR" dirty="0" smtClean="0"/>
              <a:t>مقدار </a:t>
            </a:r>
            <a:r>
              <a:rPr lang="fa-IR" dirty="0"/>
              <a:t>یک یا چند خصیصه آن نامعلوم باشد که در </a:t>
            </a:r>
            <a:r>
              <a:rPr lang="fa-IR" dirty="0" smtClean="0"/>
              <a:t>ستونمربوط </a:t>
            </a:r>
            <a:r>
              <a:rPr lang="fa-IR" dirty="0"/>
              <a:t>به آن خصیصه مقدار </a:t>
            </a:r>
            <a:r>
              <a:rPr lang="en-US" dirty="0"/>
              <a:t>null </a:t>
            </a:r>
            <a:r>
              <a:rPr lang="fa-IR" dirty="0"/>
              <a:t>قرار می گیرد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مثال </a:t>
            </a:r>
            <a:r>
              <a:rPr lang="fa-IR" dirty="0"/>
              <a:t>: نام اساتیدی را مشخص کنید که میزان حقوق سالیانه آنها مشخص نیست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b="1" dirty="0"/>
          </a:p>
          <a:p>
            <a:pPr marL="0" indent="0" algn="l">
              <a:buNone/>
            </a:pPr>
            <a:r>
              <a:rPr lang="en-US" b="1" dirty="0" smtClean="0"/>
              <a:t>select </a:t>
            </a:r>
            <a:r>
              <a:rPr lang="en-US" i="1" dirty="0"/>
              <a:t>name </a:t>
            </a:r>
            <a:r>
              <a:rPr lang="en-US" b="1" dirty="0"/>
              <a:t>from </a:t>
            </a:r>
            <a:r>
              <a:rPr lang="en-US" i="1" dirty="0"/>
              <a:t>instructor </a:t>
            </a:r>
            <a:r>
              <a:rPr lang="en-US" b="1" dirty="0"/>
              <a:t>where </a:t>
            </a:r>
            <a:r>
              <a:rPr lang="en-US" i="1" dirty="0"/>
              <a:t>salary </a:t>
            </a:r>
            <a:r>
              <a:rPr lang="en-US" b="1" dirty="0"/>
              <a:t>is null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5125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زیر پرس و جوهای تو در تو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1" y="1379312"/>
            <a:ext cx="9051301" cy="40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زیر پرس و جو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• یک دستور </a:t>
            </a:r>
            <a:r>
              <a:rPr lang="en-US" dirty="0"/>
              <a:t>select </a:t>
            </a:r>
            <a:r>
              <a:rPr lang="fa-IR" dirty="0"/>
              <a:t>در داخل دستور </a:t>
            </a:r>
            <a:r>
              <a:rPr lang="en-US" dirty="0"/>
              <a:t>select </a:t>
            </a:r>
            <a:r>
              <a:rPr lang="fa-IR" dirty="0"/>
              <a:t>دیگر را زیر پرس و جو مي نامیم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 پرس و جوي داخلي را پرس و جوي فرزند مي نامیم. (م يتواند تا چند سطح تکرار شود</a:t>
            </a:r>
            <a:r>
              <a:rPr lang="fa-IR" dirty="0" smtClean="0"/>
              <a:t>.)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 پرس و جوي خارجي را پرس و جوي مادر مي نامیم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842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شماره دروسی را که در ترم پاییز سال 2009 یا ترم بهار سال 2010 ارایه شده اند را</a:t>
            </a:r>
          </a:p>
          <a:p>
            <a:r>
              <a:rPr lang="fa-IR" dirty="0"/>
              <a:t>فهرست کنید</a:t>
            </a:r>
            <a:r>
              <a:rPr lang="fa-IR" dirty="0" smtClean="0"/>
              <a:t>.</a:t>
            </a:r>
          </a:p>
          <a:p>
            <a:pPr marL="0" indent="0" algn="l">
              <a:buNone/>
            </a:pPr>
            <a:endParaRPr lang="fa-IR" dirty="0"/>
          </a:p>
          <a:p>
            <a:pPr marL="0" indent="0" algn="l">
              <a:buNone/>
            </a:pPr>
            <a:r>
              <a:rPr lang="en-US" b="1" dirty="0"/>
              <a:t>select distinct </a:t>
            </a:r>
            <a:r>
              <a:rPr lang="en-US" i="1" dirty="0" err="1"/>
              <a:t>course_id</a:t>
            </a:r>
            <a:endParaRPr lang="en-US" i="1" dirty="0"/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section</a:t>
            </a:r>
          </a:p>
          <a:p>
            <a:pPr marL="0" indent="0" algn="l" rtl="0">
              <a:buNone/>
            </a:pPr>
            <a:r>
              <a:rPr lang="en-US" b="1" dirty="0"/>
              <a:t>where </a:t>
            </a:r>
            <a:r>
              <a:rPr lang="en-US" b="1" dirty="0" smtClean="0"/>
              <a:t>((</a:t>
            </a:r>
            <a:r>
              <a:rPr lang="en-US" i="1" dirty="0" smtClean="0"/>
              <a:t>semester </a:t>
            </a:r>
            <a:r>
              <a:rPr lang="en-US" dirty="0"/>
              <a:t>= ’Fall</a:t>
            </a:r>
            <a:r>
              <a:rPr lang="en-US" dirty="0" smtClean="0"/>
              <a:t>’) </a:t>
            </a:r>
            <a:r>
              <a:rPr lang="en-US" b="1" dirty="0"/>
              <a:t>and </a:t>
            </a:r>
            <a:r>
              <a:rPr lang="en-US" b="1" dirty="0" smtClean="0"/>
              <a:t>(</a:t>
            </a:r>
            <a:r>
              <a:rPr lang="en-US" i="1" dirty="0" smtClean="0"/>
              <a:t>year</a:t>
            </a:r>
            <a:r>
              <a:rPr lang="en-US" dirty="0"/>
              <a:t>= </a:t>
            </a:r>
            <a:r>
              <a:rPr lang="en-US" dirty="0" smtClean="0"/>
              <a:t>2009))</a:t>
            </a:r>
          </a:p>
          <a:p>
            <a:pPr marL="0" indent="0" algn="l" rtl="0">
              <a:buNone/>
            </a:pPr>
            <a:r>
              <a:rPr lang="en-US" b="1" dirty="0" smtClean="0"/>
              <a:t>OR</a:t>
            </a:r>
          </a:p>
          <a:p>
            <a:pPr marL="0" indent="0" algn="l" rtl="0">
              <a:buNone/>
            </a:pPr>
            <a:r>
              <a:rPr lang="en-US" i="1" dirty="0" err="1" smtClean="0"/>
              <a:t>course_id</a:t>
            </a:r>
            <a:r>
              <a:rPr lang="en-US" i="1" dirty="0" smtClean="0"/>
              <a:t> </a:t>
            </a:r>
            <a:r>
              <a:rPr lang="en-US" b="1" dirty="0"/>
              <a:t>in </a:t>
            </a:r>
            <a:r>
              <a:rPr lang="en-US" dirty="0"/>
              <a:t>(</a:t>
            </a:r>
            <a:r>
              <a:rPr lang="en-US" b="1" dirty="0"/>
              <a:t>select </a:t>
            </a:r>
            <a:r>
              <a:rPr lang="en-US" i="1" dirty="0" err="1"/>
              <a:t>course_id</a:t>
            </a:r>
            <a:endParaRPr lang="en-US" i="1" dirty="0"/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section</a:t>
            </a:r>
          </a:p>
          <a:p>
            <a:pPr marL="0" indent="0" algn="l">
              <a:buNone/>
            </a:pPr>
            <a:r>
              <a:rPr lang="en-US" b="1" dirty="0"/>
              <a:t>where </a:t>
            </a:r>
            <a:r>
              <a:rPr lang="en-US" i="1" dirty="0"/>
              <a:t>semester </a:t>
            </a:r>
            <a:r>
              <a:rPr lang="en-US" dirty="0"/>
              <a:t>= ’Spring’ </a:t>
            </a:r>
            <a:r>
              <a:rPr lang="en-US" b="1" dirty="0"/>
              <a:t>and </a:t>
            </a:r>
            <a:r>
              <a:rPr lang="en-US" i="1" dirty="0"/>
              <a:t>year</a:t>
            </a:r>
            <a:r>
              <a:rPr lang="en-US" dirty="0"/>
              <a:t>= 2010);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973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زیرپرس و جو با </a:t>
            </a:r>
            <a:r>
              <a:rPr lang="en-US" dirty="0" smtClean="0"/>
              <a:t>some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نام اساتیدی را بیابید که حقوقشان از حقوق حداقل یکی از اساتید گروه زیست</a:t>
            </a:r>
          </a:p>
          <a:p>
            <a:pPr marL="0" indent="0">
              <a:buNone/>
            </a:pPr>
            <a:r>
              <a:rPr lang="fa-IR" dirty="0"/>
              <a:t>شناسی بیشتر باشند.</a:t>
            </a:r>
            <a:endParaRPr lang="fa-IR" b="1" dirty="0" smtClean="0"/>
          </a:p>
          <a:p>
            <a:pPr marL="0" indent="0" algn="l">
              <a:buNone/>
            </a:pPr>
            <a:endParaRPr lang="fa-IR" b="1" dirty="0"/>
          </a:p>
          <a:p>
            <a:pPr marL="0" indent="0" algn="l">
              <a:buNone/>
            </a:pPr>
            <a:r>
              <a:rPr lang="en-US" b="1" dirty="0" smtClean="0"/>
              <a:t>select </a:t>
            </a:r>
            <a:r>
              <a:rPr lang="en-US" i="1" dirty="0"/>
              <a:t>name</a:t>
            </a:r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instructor</a:t>
            </a:r>
          </a:p>
          <a:p>
            <a:pPr marL="0" indent="0" algn="l">
              <a:buNone/>
            </a:pPr>
            <a:r>
              <a:rPr lang="en-US" b="1" dirty="0"/>
              <a:t>where </a:t>
            </a:r>
            <a:r>
              <a:rPr lang="en-US" i="1" dirty="0"/>
              <a:t>salary </a:t>
            </a:r>
            <a:r>
              <a:rPr lang="en-US" dirty="0"/>
              <a:t>&gt; </a:t>
            </a:r>
            <a:r>
              <a:rPr lang="en-US" b="1" dirty="0"/>
              <a:t>some </a:t>
            </a:r>
            <a:r>
              <a:rPr lang="en-US" dirty="0"/>
              <a:t>(</a:t>
            </a:r>
            <a:r>
              <a:rPr lang="en-US" b="1" dirty="0"/>
              <a:t>select </a:t>
            </a:r>
            <a:r>
              <a:rPr lang="en-US" i="1" dirty="0"/>
              <a:t>salary</a:t>
            </a:r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instructor</a:t>
            </a:r>
          </a:p>
          <a:p>
            <a:pPr marL="0" indent="0" algn="l">
              <a:buNone/>
            </a:pPr>
            <a:r>
              <a:rPr lang="en-US" b="1" dirty="0"/>
              <a:t>where </a:t>
            </a:r>
            <a:r>
              <a:rPr lang="en-US" i="1" dirty="0" err="1"/>
              <a:t>dept_name</a:t>
            </a:r>
            <a:r>
              <a:rPr lang="en-US" i="1" dirty="0"/>
              <a:t> </a:t>
            </a:r>
            <a:r>
              <a:rPr lang="en-US" dirty="0"/>
              <a:t>= ’Biology’);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403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زیرپرس و جو با </a:t>
            </a:r>
            <a:r>
              <a:rPr lang="en-US" dirty="0" smtClean="0"/>
              <a:t>all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نام اساتیدی را بیابید که حقوقشان از حقوق </a:t>
            </a:r>
            <a:r>
              <a:rPr lang="fa-IR" dirty="0" smtClean="0"/>
              <a:t>تمام  </a:t>
            </a:r>
            <a:r>
              <a:rPr lang="fa-IR" dirty="0"/>
              <a:t>اساتید گروه </a:t>
            </a:r>
            <a:r>
              <a:rPr lang="fa-IR" dirty="0" smtClean="0"/>
              <a:t>زیست شناسی </a:t>
            </a:r>
            <a:r>
              <a:rPr lang="fa-IR" dirty="0"/>
              <a:t>بیشتر باشند.</a:t>
            </a:r>
            <a:endParaRPr lang="fa-IR" b="1" dirty="0" smtClean="0"/>
          </a:p>
          <a:p>
            <a:pPr marL="0" indent="0" algn="l">
              <a:buNone/>
            </a:pPr>
            <a:endParaRPr lang="fa-IR" b="1" dirty="0"/>
          </a:p>
          <a:p>
            <a:pPr marL="0" indent="0" algn="l">
              <a:buNone/>
            </a:pPr>
            <a:r>
              <a:rPr lang="en-US" b="1" dirty="0" smtClean="0"/>
              <a:t>select </a:t>
            </a:r>
            <a:r>
              <a:rPr lang="en-US" i="1" dirty="0"/>
              <a:t>name</a:t>
            </a:r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instructor</a:t>
            </a:r>
          </a:p>
          <a:p>
            <a:pPr marL="0" indent="0" algn="l">
              <a:buNone/>
            </a:pPr>
            <a:r>
              <a:rPr lang="en-US" b="1" dirty="0"/>
              <a:t>where </a:t>
            </a:r>
            <a:r>
              <a:rPr lang="en-US" i="1" dirty="0"/>
              <a:t>salary </a:t>
            </a:r>
            <a:r>
              <a:rPr lang="en-US" dirty="0"/>
              <a:t>&gt; </a:t>
            </a:r>
            <a:r>
              <a:rPr lang="en-US" b="1" dirty="0" smtClean="0"/>
              <a:t>all</a:t>
            </a:r>
            <a:r>
              <a:rPr lang="en-US" dirty="0" smtClean="0"/>
              <a:t>(</a:t>
            </a:r>
            <a:r>
              <a:rPr lang="en-US" b="1" dirty="0" smtClean="0"/>
              <a:t>select </a:t>
            </a:r>
            <a:r>
              <a:rPr lang="en-US" i="1" dirty="0"/>
              <a:t>salary</a:t>
            </a:r>
          </a:p>
          <a:p>
            <a:pPr marL="0" indent="0" algn="l">
              <a:buNone/>
            </a:pPr>
            <a:r>
              <a:rPr lang="en-US" b="1" dirty="0"/>
              <a:t>from </a:t>
            </a:r>
            <a:r>
              <a:rPr lang="en-US" i="1" dirty="0"/>
              <a:t>instructor</a:t>
            </a:r>
          </a:p>
          <a:p>
            <a:pPr marL="0" indent="0" algn="l">
              <a:buNone/>
            </a:pPr>
            <a:r>
              <a:rPr lang="en-US" b="1" dirty="0"/>
              <a:t>where </a:t>
            </a:r>
            <a:r>
              <a:rPr lang="en-US" i="1" dirty="0" err="1"/>
              <a:t>dept_name</a:t>
            </a:r>
            <a:r>
              <a:rPr lang="en-US" i="1" dirty="0"/>
              <a:t> </a:t>
            </a:r>
            <a:r>
              <a:rPr lang="en-US" dirty="0"/>
              <a:t>= ’Biology’);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659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ادامه عملیات پیوند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751" y="1733096"/>
            <a:ext cx="8390251" cy="1002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100" y="3060700"/>
            <a:ext cx="4216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 </a:t>
            </a:r>
            <a:r>
              <a:rPr lang="en-US" dirty="0" smtClean="0"/>
              <a:t>INNER </a:t>
            </a:r>
            <a:r>
              <a:rPr lang="en-US" dirty="0"/>
              <a:t>JOIN</a:t>
            </a:r>
          </a:p>
          <a:p>
            <a:r>
              <a:rPr lang="en-US" dirty="0" smtClean="0"/>
              <a:t> (</a:t>
            </a:r>
            <a:r>
              <a:rPr lang="en-US" dirty="0"/>
              <a:t>LEFT - RIGHT ) OUTER JOIN</a:t>
            </a:r>
          </a:p>
          <a:p>
            <a:r>
              <a:rPr lang="en-US" dirty="0"/>
              <a:t> FULL JOIN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1707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مثال: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47888"/>
            <a:ext cx="5246176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2147888"/>
            <a:ext cx="1057275" cy="27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97" y="4060031"/>
            <a:ext cx="10001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2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Join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SELECT &lt;select list&gt;</a:t>
            </a:r>
          </a:p>
          <a:p>
            <a:pPr marL="0" indent="0" algn="l">
              <a:buNone/>
            </a:pPr>
            <a:r>
              <a:rPr lang="en-US" dirty="0"/>
              <a:t>FROM &lt;</a:t>
            </a:r>
            <a:r>
              <a:rPr lang="en-US" dirty="0" err="1"/>
              <a:t>first_table</a:t>
            </a:r>
            <a:r>
              <a:rPr lang="en-US" dirty="0"/>
              <a:t>&gt;</a:t>
            </a:r>
          </a:p>
          <a:p>
            <a:pPr marL="0" indent="0" algn="l">
              <a:buNone/>
            </a:pPr>
            <a:r>
              <a:rPr lang="en-US" dirty="0"/>
              <a:t>&lt;</a:t>
            </a:r>
            <a:r>
              <a:rPr lang="en-US" dirty="0" err="1"/>
              <a:t>join_type</a:t>
            </a:r>
            <a:r>
              <a:rPr lang="en-US" dirty="0"/>
              <a:t>&gt; &lt;</a:t>
            </a:r>
            <a:r>
              <a:rPr lang="en-US" dirty="0" err="1"/>
              <a:t>second_table</a:t>
            </a:r>
            <a:r>
              <a:rPr lang="en-US" dirty="0"/>
              <a:t>&gt;</a:t>
            </a:r>
          </a:p>
          <a:p>
            <a:pPr marL="0" indent="0" algn="l">
              <a:buNone/>
            </a:pPr>
            <a:r>
              <a:rPr lang="en-US" dirty="0"/>
              <a:t>[ON &lt;</a:t>
            </a:r>
            <a:r>
              <a:rPr lang="en-US" dirty="0" err="1"/>
              <a:t>join_condition</a:t>
            </a:r>
            <a:r>
              <a:rPr lang="en-US" dirty="0"/>
              <a:t>&gt;]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55" y="3838575"/>
            <a:ext cx="88106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3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SELECT &lt;SELECT list&gt;</a:t>
            </a:r>
          </a:p>
          <a:p>
            <a:pPr marL="0" indent="0" algn="l">
              <a:buNone/>
            </a:pPr>
            <a:r>
              <a:rPr lang="en-US" dirty="0"/>
              <a:t>FROM &lt;the table you want to be the "LEFT" table&gt;</a:t>
            </a:r>
          </a:p>
          <a:p>
            <a:pPr marL="0" indent="0" algn="l">
              <a:buNone/>
            </a:pPr>
            <a:r>
              <a:rPr lang="en-US" dirty="0"/>
              <a:t>&lt;LEFT|RIGHT&gt; [OUTER] JOIN &lt;table you want to be the "RIGHT" table&gt;</a:t>
            </a:r>
          </a:p>
          <a:p>
            <a:pPr marL="0" indent="0" algn="l">
              <a:buNone/>
            </a:pPr>
            <a:r>
              <a:rPr lang="en-US" dirty="0"/>
              <a:t>ON &lt;join condition</a:t>
            </a:r>
            <a:r>
              <a:rPr lang="en-US" dirty="0" smtClean="0"/>
              <a:t>&gt;</a:t>
            </a:r>
            <a:endParaRPr lang="fa-IR" dirty="0" smtClean="0"/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r>
              <a:rPr lang="fa-IR" dirty="0"/>
              <a:t>• یک </a:t>
            </a:r>
            <a:r>
              <a:rPr lang="en-US" dirty="0"/>
              <a:t>LEFT OUTER JOIN </a:t>
            </a:r>
            <a:r>
              <a:rPr lang="fa-IR" dirty="0"/>
              <a:t>شامل همه اطلاعات جدول سمت چپ مي باشد.</a:t>
            </a:r>
          </a:p>
          <a:p>
            <a:pPr marL="0" indent="0">
              <a:buNone/>
            </a:pPr>
            <a:r>
              <a:rPr lang="fa-IR" dirty="0"/>
              <a:t>• یک </a:t>
            </a:r>
            <a:r>
              <a:rPr lang="en-US" dirty="0"/>
              <a:t>RIGHT OUTER JOIN </a:t>
            </a:r>
            <a:r>
              <a:rPr lang="fa-IR" dirty="0"/>
              <a:t>شامل همه اطلاعات جدول سمت </a:t>
            </a:r>
            <a:r>
              <a:rPr lang="fa-IR" dirty="0" smtClean="0"/>
              <a:t>راست مي </a:t>
            </a:r>
            <a:r>
              <a:rPr lang="fa-IR" dirty="0"/>
              <a:t>باشد.</a:t>
            </a:r>
          </a:p>
        </p:txBody>
      </p:sp>
    </p:spTree>
    <p:extLst>
      <p:ext uri="{BB962C8B-B14F-4D97-AF65-F5344CB8AC3E}">
        <p14:creationId xmlns:p14="http://schemas.microsoft.com/office/powerpoint/2010/main" xmlns="" val="21176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تراکنش </a:t>
            </a:r>
            <a:r>
              <a:rPr lang="fa-IR" dirty="0" smtClean="0"/>
              <a:t>( </a:t>
            </a:r>
            <a:r>
              <a:rPr lang="en-US" dirty="0" smtClean="0"/>
              <a:t>transaction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هر گونه برنامه اي که توسط کاربر در محیط بانک اطلاعات اجرا مي شود</a:t>
            </a:r>
          </a:p>
          <a:p>
            <a:pPr marL="0" indent="0">
              <a:buNone/>
            </a:pPr>
            <a:r>
              <a:rPr lang="fa-IR" dirty="0"/>
              <a:t>تراکنش نام دارد.</a:t>
            </a:r>
          </a:p>
          <a:p>
            <a:r>
              <a:rPr lang="fa-IR" dirty="0" smtClean="0"/>
              <a:t>تراکنش </a:t>
            </a:r>
            <a:r>
              <a:rPr lang="fa-IR" dirty="0"/>
              <a:t>همواره به </a:t>
            </a:r>
            <a:r>
              <a:rPr lang="en-US" dirty="0"/>
              <a:t>DBMS </a:t>
            </a:r>
            <a:r>
              <a:rPr lang="fa-IR" dirty="0"/>
              <a:t>تسلیم شده و </a:t>
            </a:r>
            <a:r>
              <a:rPr lang="en-US" dirty="0"/>
              <a:t>DBMS </a:t>
            </a:r>
            <a:r>
              <a:rPr lang="fa-IR" dirty="0"/>
              <a:t>در اعمال هرگونه کنترل، به</a:t>
            </a:r>
          </a:p>
          <a:p>
            <a:pPr marL="0" indent="0">
              <a:buNone/>
            </a:pPr>
            <a:r>
              <a:rPr lang="fa-IR" dirty="0"/>
              <a:t>تعویق انداختن و یا ساقط کردن آن تصمیم گیري م يکند.</a:t>
            </a:r>
          </a:p>
          <a:p>
            <a:r>
              <a:rPr lang="fa-IR" dirty="0" smtClean="0"/>
              <a:t>هدف </a:t>
            </a:r>
            <a:r>
              <a:rPr lang="fa-IR" dirty="0"/>
              <a:t>اصلي از این کنتر لها حفظ جامعیت و صحت بانک اطلاعات است.</a:t>
            </a:r>
          </a:p>
          <a:p>
            <a:r>
              <a:rPr lang="fa-IR" dirty="0" smtClean="0"/>
              <a:t>داده </a:t>
            </a:r>
            <a:r>
              <a:rPr lang="fa-IR" dirty="0"/>
              <a:t>هاي بانک اطلاعات را مانا </a:t>
            </a:r>
            <a:r>
              <a:rPr lang="en-US" dirty="0"/>
              <a:t>persistent </a:t>
            </a:r>
            <a:r>
              <a:rPr lang="fa-IR" dirty="0"/>
              <a:t>مي نامند زیرا برنامه ها </a:t>
            </a:r>
            <a:r>
              <a:rPr lang="fa-IR" dirty="0" smtClean="0"/>
              <a:t>مي آیند </a:t>
            </a:r>
            <a:r>
              <a:rPr lang="fa-IR" dirty="0"/>
              <a:t>و</a:t>
            </a:r>
          </a:p>
          <a:p>
            <a:pPr marL="0" indent="0">
              <a:buNone/>
            </a:pPr>
            <a:r>
              <a:rPr lang="fa-IR" dirty="0"/>
              <a:t>مي روند اما داده ها مي مانند</a:t>
            </a:r>
          </a:p>
        </p:txBody>
      </p:sp>
    </p:spTree>
    <p:extLst>
      <p:ext uri="{BB962C8B-B14F-4D97-AF65-F5344CB8AC3E}">
        <p14:creationId xmlns:p14="http://schemas.microsoft.com/office/powerpoint/2010/main" xmlns="" val="1952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2" y="609600"/>
            <a:ext cx="99345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وقتي مي خواهیم همزمان </a:t>
            </a:r>
            <a:r>
              <a:rPr lang="en-US" dirty="0"/>
              <a:t>LEFT JOIN </a:t>
            </a:r>
            <a:r>
              <a:rPr lang="fa-IR" dirty="0"/>
              <a:t>و </a:t>
            </a:r>
            <a:r>
              <a:rPr lang="en-US" dirty="0"/>
              <a:t>RIGHT JOIN </a:t>
            </a:r>
            <a:r>
              <a:rPr lang="fa-IR" dirty="0"/>
              <a:t>را با هم </a:t>
            </a:r>
            <a:r>
              <a:rPr lang="fa-IR" dirty="0" smtClean="0"/>
              <a:t>داشته باشیم </a:t>
            </a:r>
            <a:r>
              <a:rPr lang="fa-IR" dirty="0"/>
              <a:t>از </a:t>
            </a:r>
            <a:r>
              <a:rPr lang="en-US" dirty="0"/>
              <a:t>FULL JOIN </a:t>
            </a:r>
            <a:r>
              <a:rPr lang="fa-IR" dirty="0"/>
              <a:t>استفاده مي نماییم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2944813"/>
            <a:ext cx="8015288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2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جداول در </a:t>
            </a:r>
            <a:r>
              <a:rPr lang="en-US" dirty="0"/>
              <a:t>SQL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جدول </a:t>
            </a:r>
            <a:r>
              <a:rPr lang="fa-IR" dirty="0"/>
              <a:t>اصلي </a:t>
            </a:r>
            <a:r>
              <a:rPr lang="fa-IR" dirty="0" smtClean="0"/>
              <a:t>(</a:t>
            </a:r>
            <a:r>
              <a:rPr lang="en-US" dirty="0" smtClean="0"/>
              <a:t>Base table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fa-IR" dirty="0"/>
              <a:t>با دستور </a:t>
            </a:r>
            <a:r>
              <a:rPr lang="en-US" dirty="0"/>
              <a:t>create table </a:t>
            </a:r>
            <a:r>
              <a:rPr lang="fa-IR" dirty="0"/>
              <a:t>ایجاد </a:t>
            </a:r>
            <a:r>
              <a:rPr lang="fa-IR" dirty="0" smtClean="0"/>
              <a:t>ميشود.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جدول میاني </a:t>
            </a:r>
            <a:r>
              <a:rPr lang="en-US" dirty="0" smtClean="0"/>
              <a:t>intermediate </a:t>
            </a:r>
            <a:r>
              <a:rPr lang="en-US" dirty="0"/>
              <a:t>table </a:t>
            </a:r>
            <a:r>
              <a:rPr lang="en-US" dirty="0" smtClean="0"/>
              <a:t>)</a:t>
            </a:r>
            <a:r>
              <a:rPr lang="fa-IR" dirty="0" smtClean="0"/>
              <a:t> ) توسط </a:t>
            </a:r>
            <a:r>
              <a:rPr lang="fa-IR" dirty="0"/>
              <a:t>سیستم ایجاد </a:t>
            </a:r>
            <a:r>
              <a:rPr lang="fa-IR" dirty="0" smtClean="0"/>
              <a:t>ميشود.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جدول مجازي </a:t>
            </a:r>
            <a:r>
              <a:rPr lang="fa-IR" dirty="0" smtClean="0"/>
              <a:t> (</a:t>
            </a:r>
            <a:r>
              <a:rPr lang="en-US" dirty="0" smtClean="0"/>
              <a:t>view</a:t>
            </a:r>
            <a:r>
              <a:rPr lang="fa-IR" dirty="0" smtClean="0"/>
              <a:t>) :</a:t>
            </a:r>
            <a:r>
              <a:rPr lang="en-US" dirty="0" smtClean="0"/>
              <a:t> </a:t>
            </a:r>
            <a:r>
              <a:rPr lang="fa-IR" dirty="0"/>
              <a:t>وجود خارجي و فیزیکي ندارد اما </a:t>
            </a:r>
            <a:r>
              <a:rPr lang="fa-IR" dirty="0" smtClean="0"/>
              <a:t>ميتوان </a:t>
            </a:r>
            <a:r>
              <a:rPr lang="fa-IR" dirty="0"/>
              <a:t>به </a:t>
            </a:r>
            <a:r>
              <a:rPr lang="fa-IR" dirty="0" smtClean="0"/>
              <a:t>آن دسترسي </a:t>
            </a:r>
            <a:r>
              <a:rPr lang="fa-IR" dirty="0"/>
              <a:t>داشت و آنرا تغییر داد.</a:t>
            </a:r>
          </a:p>
        </p:txBody>
      </p:sp>
    </p:spTree>
    <p:extLst>
      <p:ext uri="{BB962C8B-B14F-4D97-AF65-F5344CB8AC3E}">
        <p14:creationId xmlns:p14="http://schemas.microsoft.com/office/powerpoint/2010/main" xmlns="" val="21871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هدف جداول مجازي، ایجاد جدول خلاصه از اطلاعات موجود و محدود </a:t>
            </a:r>
            <a:r>
              <a:rPr lang="fa-IR" dirty="0" smtClean="0"/>
              <a:t>کردن دید </a:t>
            </a:r>
            <a:r>
              <a:rPr lang="fa-IR" dirty="0"/>
              <a:t>کاربران است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شکل دستور:</a:t>
            </a:r>
          </a:p>
          <a:p>
            <a:pPr marL="0" indent="0" algn="l">
              <a:buNone/>
            </a:pPr>
            <a:r>
              <a:rPr lang="en-US" dirty="0"/>
              <a:t>CREATE VIEW </a:t>
            </a:r>
            <a:r>
              <a:rPr lang="en-US" dirty="0" err="1"/>
              <a:t>view_name</a:t>
            </a:r>
            <a:r>
              <a:rPr lang="en-US" dirty="0"/>
              <a:t> [(attributes)] AS</a:t>
            </a:r>
          </a:p>
          <a:p>
            <a:pPr marL="0" indent="0" algn="l">
              <a:buNone/>
            </a:pPr>
            <a:r>
              <a:rPr lang="en-US" dirty="0"/>
              <a:t>SELECT…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5674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مثال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•</a:t>
            </a:r>
            <a:r>
              <a:rPr lang="en-US" b="1" dirty="0"/>
              <a:t>create view </a:t>
            </a:r>
            <a:r>
              <a:rPr lang="en-US" i="1" dirty="0"/>
              <a:t>faculty </a:t>
            </a:r>
            <a:r>
              <a:rPr lang="en-US" b="1" dirty="0"/>
              <a:t>as select </a:t>
            </a:r>
            <a:r>
              <a:rPr lang="en-US" i="1" dirty="0"/>
              <a:t>ID</a:t>
            </a:r>
            <a:r>
              <a:rPr lang="en-US" dirty="0"/>
              <a:t>,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i="1" dirty="0" err="1"/>
              <a:t>dept_name</a:t>
            </a:r>
            <a:r>
              <a:rPr lang="en-US" i="1" dirty="0"/>
              <a:t> </a:t>
            </a:r>
            <a:r>
              <a:rPr lang="en-US" b="1" dirty="0"/>
              <a:t>from </a:t>
            </a:r>
            <a:r>
              <a:rPr lang="en-US" i="1" dirty="0" smtClean="0"/>
              <a:t>instructor</a:t>
            </a:r>
            <a:endParaRPr lang="fa-IR" i="1" dirty="0" smtClean="0"/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•</a:t>
            </a:r>
            <a:r>
              <a:rPr lang="en-US" b="1" dirty="0"/>
              <a:t>create view </a:t>
            </a:r>
            <a:r>
              <a:rPr lang="en-US" i="1" dirty="0" err="1"/>
              <a:t>departments_total_salary</a:t>
            </a:r>
            <a:r>
              <a:rPr lang="en-US" dirty="0"/>
              <a:t>(</a:t>
            </a:r>
            <a:r>
              <a:rPr lang="en-US" i="1" dirty="0" err="1"/>
              <a:t>dept_name</a:t>
            </a:r>
            <a:r>
              <a:rPr lang="en-US" dirty="0"/>
              <a:t>, </a:t>
            </a:r>
            <a:r>
              <a:rPr lang="en-US" i="1" dirty="0" err="1"/>
              <a:t>total_salary</a:t>
            </a:r>
            <a:r>
              <a:rPr lang="en-US" dirty="0"/>
              <a:t>) </a:t>
            </a:r>
            <a:r>
              <a:rPr lang="en-US" b="1" dirty="0"/>
              <a:t>as 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select </a:t>
            </a:r>
            <a:r>
              <a:rPr lang="en-US" i="1" dirty="0" err="1"/>
              <a:t>dept_name</a:t>
            </a:r>
            <a:r>
              <a:rPr lang="en-US" dirty="0"/>
              <a:t>, </a:t>
            </a:r>
            <a:r>
              <a:rPr lang="en-US" b="1" dirty="0"/>
              <a:t>sum </a:t>
            </a:r>
            <a:r>
              <a:rPr lang="en-US" dirty="0"/>
              <a:t>(</a:t>
            </a:r>
            <a:r>
              <a:rPr lang="en-US" i="1" dirty="0"/>
              <a:t>salary</a:t>
            </a:r>
            <a:r>
              <a:rPr lang="en-US" dirty="0"/>
              <a:t>) </a:t>
            </a:r>
            <a:r>
              <a:rPr lang="en-US" b="1" dirty="0"/>
              <a:t>from </a:t>
            </a:r>
            <a:r>
              <a:rPr lang="en-US" i="1" dirty="0"/>
              <a:t>instructor </a:t>
            </a:r>
            <a:r>
              <a:rPr lang="en-US" b="1" dirty="0"/>
              <a:t>group by </a:t>
            </a:r>
            <a:r>
              <a:rPr lang="en-US" i="1" dirty="0" err="1"/>
              <a:t>dept_name</a:t>
            </a:r>
            <a:r>
              <a:rPr lang="en-US" dirty="0"/>
              <a:t>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483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مجوزها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49" y="1270000"/>
            <a:ext cx="8441101" cy="154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50" y="3131387"/>
            <a:ext cx="7525800" cy="24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دستورات مجوز ها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436" y="1270000"/>
            <a:ext cx="5796900" cy="96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0" y="1930399"/>
            <a:ext cx="5491800" cy="81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00" y="3060700"/>
            <a:ext cx="416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grant select on department to Amit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0" y="4483358"/>
            <a:ext cx="5695200" cy="761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000" y="5308531"/>
            <a:ext cx="4612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revoke select on department from Amit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427" y="4064258"/>
            <a:ext cx="19335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8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8900" y="2336800"/>
            <a:ext cx="5359400" cy="1320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Normalization</a:t>
            </a:r>
            <a:endParaRPr lang="fa-IR" sz="6000" b="1" dirty="0"/>
          </a:p>
        </p:txBody>
      </p:sp>
    </p:spTree>
    <p:extLst>
      <p:ext uri="{BB962C8B-B14F-4D97-AF65-F5344CB8AC3E}">
        <p14:creationId xmlns:p14="http://schemas.microsoft.com/office/powerpoint/2010/main" xmlns="" val="25348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تعریف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2160589"/>
            <a:ext cx="6492702" cy="38807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a-IR" dirty="0" smtClean="0"/>
              <a:t>توليدكنندگان </a:t>
            </a:r>
            <a:r>
              <a:rPr lang="fa-IR" dirty="0"/>
              <a:t>قطعات صنعتي ســه جــدول </a:t>
            </a:r>
            <a:r>
              <a:rPr lang="en-US" dirty="0"/>
              <a:t>S ،P </a:t>
            </a:r>
            <a:r>
              <a:rPr lang="fa-IR" dirty="0"/>
              <a:t>و </a:t>
            </a:r>
            <a:r>
              <a:rPr lang="en-US" dirty="0"/>
              <a:t>SP </a:t>
            </a:r>
            <a:r>
              <a:rPr lang="fa-IR" dirty="0"/>
              <a:t>وجود دارد، </a:t>
            </a:r>
            <a:r>
              <a:rPr lang="fa-IR" dirty="0" smtClean="0"/>
              <a:t>در </a:t>
            </a:r>
            <a:r>
              <a:rPr lang="fa-IR" dirty="0"/>
              <a:t>جدولهاي فوق فيلدهاي مربوط به هر كدام، ً كاملا ضروري هستند و به درستي انتخاب </a:t>
            </a:r>
            <a:r>
              <a:rPr lang="fa-IR" dirty="0" smtClean="0"/>
              <a:t>شده اند</a:t>
            </a:r>
            <a:r>
              <a:rPr lang="fa-IR" dirty="0"/>
              <a:t>. </a:t>
            </a:r>
            <a:r>
              <a:rPr lang="fa-IR" dirty="0" smtClean="0"/>
              <a:t>فرض </a:t>
            </a:r>
            <a:r>
              <a:rPr lang="fa-IR" dirty="0"/>
              <a:t>كنيد، بــه جاي جدول </a:t>
            </a:r>
            <a:r>
              <a:rPr lang="en-US" dirty="0"/>
              <a:t>SP </a:t>
            </a:r>
            <a:r>
              <a:rPr lang="fa-IR" dirty="0"/>
              <a:t>در بانك اطلاعاتــي، جدول </a:t>
            </a:r>
            <a:r>
              <a:rPr lang="en-US" dirty="0"/>
              <a:t>SCP </a:t>
            </a:r>
            <a:r>
              <a:rPr lang="fa-IR" dirty="0"/>
              <a:t>را بــا چهار فيلد #</a:t>
            </a:r>
            <a:r>
              <a:rPr lang="en-US" dirty="0"/>
              <a:t>S، City# ،P </a:t>
            </a:r>
            <a:r>
              <a:rPr lang="fa-IR" dirty="0"/>
              <a:t>و </a:t>
            </a:r>
            <a:r>
              <a:rPr lang="en-US" dirty="0" err="1"/>
              <a:t>Qty</a:t>
            </a:r>
            <a:r>
              <a:rPr lang="en-US" dirty="0"/>
              <a:t> </a:t>
            </a:r>
            <a:r>
              <a:rPr lang="fa-IR" dirty="0"/>
              <a:t>طراحي كرده باشــيم، در اين صورت مقادير نمونهاي جدول به اين صورت خواهد </a:t>
            </a:r>
            <a:r>
              <a:rPr lang="fa-IR" dirty="0" smtClean="0"/>
              <a:t>بود.(</a:t>
            </a:r>
            <a:r>
              <a:rPr lang="en-US" dirty="0" smtClean="0"/>
              <a:t>S:Supplier</a:t>
            </a:r>
            <a:r>
              <a:rPr lang="fa-IR" dirty="0" smtClean="0"/>
              <a:t>، </a:t>
            </a:r>
            <a:r>
              <a:rPr lang="en-US" dirty="0" smtClean="0"/>
              <a:t>P:Product</a:t>
            </a:r>
            <a:r>
              <a:rPr lang="fa-IR" dirty="0" smtClean="0"/>
              <a:t>)</a:t>
            </a:r>
          </a:p>
          <a:p>
            <a:pPr marL="0" indent="0" algn="just">
              <a:buNone/>
            </a:pPr>
            <a:r>
              <a:rPr lang="fa-IR" dirty="0" smtClean="0"/>
              <a:t>مشاهده </a:t>
            </a:r>
            <a:r>
              <a:rPr lang="fa-IR" dirty="0"/>
              <a:t>ميشود كــه دادههــاي موجــود در فيلــد </a:t>
            </a:r>
            <a:r>
              <a:rPr lang="en-US" dirty="0"/>
              <a:t>City </a:t>
            </a:r>
            <a:r>
              <a:rPr lang="fa-IR" dirty="0" smtClean="0"/>
              <a:t>كاملا </a:t>
            </a:r>
            <a:r>
              <a:rPr lang="fa-IR" dirty="0"/>
              <a:t>تكــراري هســتند و از طريــق جدولهاي </a:t>
            </a:r>
            <a:r>
              <a:rPr lang="en-US" dirty="0"/>
              <a:t>P </a:t>
            </a:r>
            <a:r>
              <a:rPr lang="fa-IR" dirty="0"/>
              <a:t>و </a:t>
            </a:r>
            <a:r>
              <a:rPr lang="en-US" dirty="0"/>
              <a:t>S </a:t>
            </a:r>
            <a:r>
              <a:rPr lang="fa-IR" dirty="0"/>
              <a:t>نيز قابل دسترســي هســتند، به اين عمل تكراري بودن دادهها كه موجب اشغال فضاي بيشــتر در پايگاه دادهها و جدولها ميشود، عمل افزونگي دادهها گفته ميشود. براي طراحي يك پايگاه داده استاندارد </a:t>
            </a:r>
            <a:r>
              <a:rPr lang="fa-IR" dirty="0" smtClean="0"/>
              <a:t>بايد </a:t>
            </a:r>
            <a:r>
              <a:rPr lang="fa-IR" dirty="0"/>
              <a:t>دقت كرد كه عمل افزونگي دادهها اتفاق نيفتد. در طراحــي يــك بانــك اطلاعاتي پس از تحليل و بررســي موجوديتهــا و در نظر گرفتن صفات هر كدام از آنها لازم اســت جداول به شــكل نرمال دربيايند، نرمالسازي (</a:t>
            </a:r>
            <a:r>
              <a:rPr lang="en-US" dirty="0"/>
              <a:t>Normalization ،(</a:t>
            </a:r>
            <a:r>
              <a:rPr lang="fa-IR" dirty="0"/>
              <a:t>فرايندي است در رابطه با بانكهاي اطلاعاتي كه با دو هدف عمده زير انجام </a:t>
            </a:r>
            <a:r>
              <a:rPr lang="fa-IR" dirty="0" smtClean="0"/>
              <a:t>ميشود.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2081982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چرایی نرمال سازی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كاهــش افزونگــي اطلاعات: به اين معني كه اطلاعات فقــط در يك مكان (جدول) ذخيره شــوند نه اينكــه چند بار در جدولهاي مختلف تكرار شــوند و در تمام بانك با استفاده از روابط (</a:t>
            </a:r>
            <a:r>
              <a:rPr lang="en-US" dirty="0"/>
              <a:t>Relationship (</a:t>
            </a:r>
            <a:r>
              <a:rPr lang="fa-IR" dirty="0"/>
              <a:t>تعريف شده قابل دسترسي باشند. </a:t>
            </a:r>
            <a:endParaRPr lang="fa-IR" dirty="0" smtClean="0"/>
          </a:p>
          <a:p>
            <a:r>
              <a:rPr lang="fa-IR" dirty="0" smtClean="0"/>
              <a:t>حفــظ </a:t>
            </a:r>
            <a:r>
              <a:rPr lang="fa-IR" dirty="0"/>
              <a:t>يكپارچگــي اطلاعات: بــه اين معنــي كه اعمــال تغييــرات روي اطلاعات (نظير ايجاد، بهنگامسازي و حذف) در يك مكان انجام شود و به دنبال آن آثار تغييرات در تمام بانك مشاهده گردد. براي روشن شدن مفهوم يكپارچگي به مثال زير توجه نماييد: فــرض كنيد يك بانك اطلاعاتــي داراي دو موجوديت كتاب و نويســنده باشد. هر يــك از موجوديتهاي فــوق داراي صفتهاي (</a:t>
            </a:r>
            <a:r>
              <a:rPr lang="en-US" dirty="0"/>
              <a:t>Attribute (</a:t>
            </a:r>
            <a:r>
              <a:rPr lang="fa-IR" dirty="0"/>
              <a:t>مختص به خود ميباشــند. به عنوان نمونه موجوديت «كتاب» داراي صفت «نام نويســنده» و موجوديت «نويسنده» داراي صفتهاي متعددي نظير «نام نويســنده»، «آدرس نويســنده» و ... باشد. در صورتي كه در موجوديت «كتاب» يك ركورد ايجاد نماييم بدون اينكه نام نويســنده آن را در موجوديت «نويسنده» ايجاد كرده باشيم، ً مسلما يك ناهنجاري بهوجود خواهد آمد. </a:t>
            </a:r>
          </a:p>
        </p:txBody>
      </p:sp>
    </p:spTree>
    <p:extLst>
      <p:ext uri="{BB962C8B-B14F-4D97-AF65-F5344CB8AC3E}">
        <p14:creationId xmlns:p14="http://schemas.microsoft.com/office/powerpoint/2010/main" xmlns="" val="38286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خواص </a:t>
            </a:r>
            <a:r>
              <a:rPr lang="en-US" dirty="0"/>
              <a:t>ACID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چه کنترل هایي لازم است روي برنامه ها اعمال شود تا صحت و جامعیت بانک</a:t>
            </a:r>
          </a:p>
          <a:p>
            <a:pPr marL="0" indent="0">
              <a:buNone/>
            </a:pPr>
            <a:r>
              <a:rPr lang="fa-IR" dirty="0"/>
              <a:t>اطلاعات تضمین گردد؟</a:t>
            </a:r>
          </a:p>
          <a:p>
            <a:pPr marL="0" indent="0">
              <a:buNone/>
            </a:pPr>
            <a:r>
              <a:rPr lang="fa-IR" dirty="0"/>
              <a:t>• یکپارچگي (</a:t>
            </a:r>
            <a:r>
              <a:rPr lang="en-US" dirty="0" smtClean="0"/>
              <a:t>atomicity</a:t>
            </a:r>
            <a:r>
              <a:rPr lang="fa-IR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همخواني (</a:t>
            </a:r>
            <a:r>
              <a:rPr lang="en-US" dirty="0" smtClean="0"/>
              <a:t>consistency</a:t>
            </a:r>
            <a:r>
              <a:rPr lang="fa-IR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انزوا </a:t>
            </a:r>
            <a:r>
              <a:rPr lang="en-US" dirty="0" smtClean="0"/>
              <a:t>isolation)</a:t>
            </a:r>
            <a:r>
              <a:rPr lang="fa-I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fa-IR" dirty="0" smtClean="0"/>
              <a:t>• پایایي </a:t>
            </a:r>
            <a:r>
              <a:rPr lang="en-US" dirty="0" smtClean="0"/>
              <a:t>durability)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9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فرم های نرمال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بــا توجه به اهــداف </a:t>
            </a:r>
            <a:r>
              <a:rPr lang="fa-IR" dirty="0" smtClean="0"/>
              <a:t>مذکور ميتوان </a:t>
            </a:r>
            <a:r>
              <a:rPr lang="fa-IR" dirty="0"/>
              <a:t>گفت كــه فرايند نرمالســازي از ناهنجاريهاي به وجــود آمده به دليل بروز تغييرات در بانك اطلاعاتــي جلوگيري خواهد نمود. با اعمال فرايند نرمالسازي، يك بانك اطلاعاتي كارا و مطمئن خواهيم داشت. 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فرايند </a:t>
            </a:r>
            <a:r>
              <a:rPr lang="fa-IR" dirty="0"/>
              <a:t>نرمالسازي، فرمهاي متفاوتي دارد كه انواع متداول آن به شرح ذيل ميباشند: 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فرم اول </a:t>
            </a:r>
            <a:r>
              <a:rPr lang="fa-IR" dirty="0" smtClean="0"/>
              <a:t>نرمال    </a:t>
            </a:r>
            <a:r>
              <a:rPr lang="en-US" dirty="0" smtClean="0"/>
              <a:t>1NF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فرم </a:t>
            </a:r>
            <a:r>
              <a:rPr lang="fa-IR" dirty="0"/>
              <a:t>دوم </a:t>
            </a:r>
            <a:r>
              <a:rPr lang="fa-IR" dirty="0" smtClean="0"/>
              <a:t>نرمال   </a:t>
            </a:r>
            <a:r>
              <a:rPr lang="en-US" dirty="0" smtClean="0"/>
              <a:t>2NF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فرم </a:t>
            </a:r>
            <a:r>
              <a:rPr lang="fa-IR" dirty="0"/>
              <a:t>سوم نرمال </a:t>
            </a:r>
            <a:r>
              <a:rPr lang="en-US" dirty="0" smtClean="0"/>
              <a:t>3NF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0321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1NF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موجوديت ياجدولي درفرم نرمال اول است كه: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نوع </a:t>
            </a:r>
            <a:r>
              <a:rPr lang="fa-IR" dirty="0"/>
              <a:t>داده‌ها و اطلاعات در هر ستون یکسان باشد.</a:t>
            </a:r>
          </a:p>
          <a:p>
            <a:r>
              <a:rPr lang="fa-IR" dirty="0"/>
              <a:t> </a:t>
            </a:r>
            <a:r>
              <a:rPr lang="fa-IR" dirty="0" smtClean="0"/>
              <a:t>محتویات </a:t>
            </a:r>
            <a:r>
              <a:rPr lang="fa-IR" dirty="0"/>
              <a:t>هر ستون یک مقدار مشخص باشد </a:t>
            </a:r>
            <a:r>
              <a:rPr lang="en-US" dirty="0" smtClean="0"/>
              <a:t>Atomic</a:t>
            </a:r>
            <a:r>
              <a:rPr lang="en-US" dirty="0"/>
              <a:t> </a:t>
            </a:r>
            <a:r>
              <a:rPr lang="fa-IR" dirty="0"/>
              <a:t>باشد.</a:t>
            </a:r>
          </a:p>
          <a:p>
            <a:r>
              <a:rPr lang="fa-IR" dirty="0"/>
              <a:t> </a:t>
            </a:r>
            <a:r>
              <a:rPr lang="fa-IR" dirty="0" smtClean="0"/>
              <a:t>هر </a:t>
            </a:r>
            <a:r>
              <a:rPr lang="fa-IR" dirty="0"/>
              <a:t>سطر از جدول منحصربه‌ فرد باشد به این منظور می‌توان از قید کلید اصلی یا </a:t>
            </a:r>
            <a:r>
              <a:rPr lang="en-US" dirty="0"/>
              <a:t>PK </a:t>
            </a:r>
            <a:r>
              <a:rPr lang="fa-IR" dirty="0"/>
              <a:t>استفاده نمود.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990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یک </a:t>
            </a:r>
            <a:r>
              <a:rPr lang="fa-IR" dirty="0"/>
              <a:t>جدول در فرم دوم نرمال است اگر شرایط زیر را داشته باشد:</a:t>
            </a:r>
          </a:p>
          <a:p>
            <a:r>
              <a:rPr lang="fa-IR" dirty="0"/>
              <a:t>  </a:t>
            </a:r>
            <a:r>
              <a:rPr lang="fa-IR" dirty="0" smtClean="0"/>
              <a:t>در </a:t>
            </a:r>
            <a:r>
              <a:rPr lang="fa-IR" dirty="0"/>
              <a:t>فرم اول نرمال باشد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کلید </a:t>
            </a:r>
            <a:r>
              <a:rPr lang="fa-IR" dirty="0"/>
              <a:t>ستون‌های غیر کلید </a:t>
            </a:r>
            <a:r>
              <a:rPr lang="fa-IR" dirty="0" smtClean="0"/>
              <a:t>وابستگی تابعی کامل </a:t>
            </a:r>
            <a:r>
              <a:rPr lang="fa-IR" dirty="0"/>
              <a:t>به کلیه ستون‌های کلید داشته باشد.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مشخص است كه كليد اصلي جدول </a:t>
            </a:r>
            <a:r>
              <a:rPr lang="fa-IR" dirty="0" smtClean="0"/>
              <a:t>(</a:t>
            </a:r>
            <a:r>
              <a:rPr lang="en-US" dirty="0" smtClean="0"/>
              <a:t>A,B</a:t>
            </a:r>
            <a:r>
              <a:rPr lang="fa-IR" dirty="0" smtClean="0"/>
              <a:t>)است</a:t>
            </a:r>
            <a:r>
              <a:rPr lang="fa-IR" dirty="0"/>
              <a:t>. </a:t>
            </a:r>
            <a:r>
              <a:rPr lang="fa-IR" dirty="0" smtClean="0"/>
              <a:t>تنها </a:t>
            </a:r>
            <a:r>
              <a:rPr lang="fa-IR" dirty="0"/>
              <a:t>فيلدي كه وابستگي آن به كليد ، كامل نيست </a:t>
            </a:r>
            <a:r>
              <a:rPr lang="en-US" dirty="0"/>
              <a:t>D </a:t>
            </a:r>
            <a:r>
              <a:rPr lang="fa-IR" dirty="0"/>
              <a:t>است. پس </a:t>
            </a:r>
            <a:r>
              <a:rPr lang="en-US" dirty="0"/>
              <a:t>D </a:t>
            </a:r>
            <a:r>
              <a:rPr lang="fa-IR" dirty="0"/>
              <a:t>بايد از اين جدول جدا شود.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7" y="3502025"/>
            <a:ext cx="51530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5593687"/>
            <a:ext cx="53149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یک رابطه در فرم سوم نرمال است اگر شرایط زیر را داشته باشد </a:t>
            </a:r>
            <a:r>
              <a:rPr lang="fa-IR" dirty="0" smtClean="0"/>
              <a:t>:</a:t>
            </a:r>
          </a:p>
          <a:p>
            <a:pPr marL="0" indent="0">
              <a:buNone/>
            </a:pPr>
            <a:endParaRPr lang="fa-IR" dirty="0"/>
          </a:p>
          <a:p>
            <a:r>
              <a:rPr lang="fa-IR" dirty="0" smtClean="0"/>
              <a:t>در </a:t>
            </a:r>
            <a:r>
              <a:rPr lang="fa-IR" dirty="0"/>
              <a:t>فرم اول و دوم نرمال </a:t>
            </a:r>
            <a:r>
              <a:rPr lang="fa-IR" dirty="0" smtClean="0"/>
              <a:t>باشد</a:t>
            </a:r>
          </a:p>
          <a:p>
            <a:r>
              <a:rPr lang="fa-IR" dirty="0" smtClean="0"/>
              <a:t>فاقد </a:t>
            </a:r>
            <a:r>
              <a:rPr lang="fa-IR" dirty="0"/>
              <a:t>وابستگی‌های با واسطه باشد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علاوه بر مشکل قبلی، </a:t>
            </a:r>
            <a:r>
              <a:rPr lang="en-US" dirty="0" smtClean="0"/>
              <a:t>E</a:t>
            </a:r>
            <a:r>
              <a:rPr lang="fa-IR" dirty="0" smtClean="0"/>
              <a:t> نیز به </a:t>
            </a:r>
            <a:r>
              <a:rPr lang="en-US" dirty="0" smtClean="0"/>
              <a:t>D</a:t>
            </a:r>
            <a:r>
              <a:rPr lang="fa-IR" dirty="0" smtClean="0"/>
              <a:t> که کلید نیست وابسته است. پس باید طراحی را به شکل زیر تغییر دهیم: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68" y="3835400"/>
            <a:ext cx="37338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93" y="5572718"/>
            <a:ext cx="16287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68" y="5538126"/>
            <a:ext cx="1485900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8" y="5534618"/>
            <a:ext cx="21431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0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منابع: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DATABASE </a:t>
            </a:r>
            <a:r>
              <a:rPr lang="en-US" dirty="0"/>
              <a:t>SYSTEM CONCEPTS SIXTH EDITION-Abraham </a:t>
            </a:r>
            <a:r>
              <a:rPr lang="en-US" dirty="0" err="1" smtClean="0"/>
              <a:t>Silberschatz</a:t>
            </a:r>
            <a:endParaRPr lang="en-US" dirty="0" smtClean="0"/>
          </a:p>
          <a:p>
            <a:pPr marL="0" indent="0" algn="l" rtl="0">
              <a:buNone/>
            </a:pPr>
            <a:endParaRPr lang="fa-IR" dirty="0" smtClean="0"/>
          </a:p>
          <a:p>
            <a:pPr algn="l" rtl="0"/>
            <a:r>
              <a:rPr lang="en-US" b="1" dirty="0"/>
              <a:t>An Introduction to Database Systems (8th Edition) </a:t>
            </a:r>
            <a:r>
              <a:rPr lang="en-US" dirty="0"/>
              <a:t>8th </a:t>
            </a:r>
            <a:r>
              <a:rPr lang="en-US" dirty="0" smtClean="0"/>
              <a:t>Edition</a:t>
            </a:r>
            <a:r>
              <a:rPr lang="en-US" b="1" dirty="0"/>
              <a:t> </a:t>
            </a:r>
            <a:r>
              <a:rPr lang="en-US" dirty="0" smtClean="0"/>
              <a:t>by C. J. Date</a:t>
            </a:r>
          </a:p>
          <a:p>
            <a:pPr algn="l" rtl="0"/>
            <a:endParaRPr lang="en-US" dirty="0"/>
          </a:p>
          <a:p>
            <a:r>
              <a:rPr lang="fa-IR" dirty="0" smtClean="0"/>
              <a:t>بانک </a:t>
            </a:r>
            <a:r>
              <a:rPr lang="fa-IR"/>
              <a:t>اطلاعات </a:t>
            </a:r>
            <a:r>
              <a:rPr lang="fa-IR" smtClean="0"/>
              <a:t>علمی-کاربردی- مفاهیم بنیادین- </a:t>
            </a:r>
            <a:r>
              <a:rPr lang="fa-IR" dirty="0"/>
              <a:t>ویرایش </a:t>
            </a:r>
            <a:r>
              <a:rPr lang="fa-IR" smtClean="0"/>
              <a:t>سوم- مولف</a:t>
            </a:r>
            <a:r>
              <a:rPr lang="fa-IR" dirty="0" smtClean="0"/>
              <a:t>: مصطفی حق جو</a:t>
            </a:r>
          </a:p>
          <a:p>
            <a:endParaRPr lang="fa-IR" dirty="0"/>
          </a:p>
          <a:p>
            <a:r>
              <a:rPr lang="fa-IR" dirty="0" smtClean="0"/>
              <a:t>مفاهیم </a:t>
            </a:r>
            <a:r>
              <a:rPr lang="fa-IR" dirty="0"/>
              <a:t>بنیادی پایگاه داده ها- تالیف:سید محمدتقی روحانی </a:t>
            </a:r>
            <a:r>
              <a:rPr lang="fa-IR" dirty="0" smtClean="0"/>
              <a:t>رانکوهی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467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پرسش و پاسخ</a:t>
            </a:r>
            <a:endParaRPr lang="fa-IR" dirty="0"/>
          </a:p>
        </p:txBody>
      </p:sp>
      <p:pic>
        <p:nvPicPr>
          <p:cNvPr id="1026" name="Picture 2" descr="Image result for qa question and ans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401" y="2462212"/>
            <a:ext cx="5397500" cy="33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8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يکپارچگي (</a:t>
            </a:r>
            <a:r>
              <a:rPr lang="en-US" dirty="0" smtClean="0"/>
              <a:t>atomicity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 </a:t>
            </a:r>
            <a:r>
              <a:rPr lang="fa-IR" dirty="0"/>
              <a:t>معني ”همه“ یا ”هیچ“</a:t>
            </a:r>
          </a:p>
          <a:p>
            <a:r>
              <a:rPr lang="fa-IR" dirty="0" smtClean="0"/>
              <a:t>یا </a:t>
            </a:r>
            <a:r>
              <a:rPr lang="fa-IR" dirty="0"/>
              <a:t>تمامي دستورالعم لهاي یک تراکنش باید اجرا شود و یا هیچکدام از آنها.</a:t>
            </a:r>
          </a:p>
          <a:p>
            <a:r>
              <a:rPr lang="fa-IR" dirty="0" smtClean="0"/>
              <a:t>در </a:t>
            </a:r>
            <a:r>
              <a:rPr lang="fa-IR" dirty="0"/>
              <a:t>بسیاري از كاربردها لازم است در صورت مشاهده خرابي در سیستم، داده</a:t>
            </a:r>
          </a:p>
          <a:p>
            <a:pPr marL="0" indent="0">
              <a:buNone/>
            </a:pPr>
            <a:r>
              <a:rPr lang="fa-IR" dirty="0"/>
              <a:t>ها به وضعیت سازگار پیش از خرابي بازگردانده شوند .</a:t>
            </a:r>
          </a:p>
          <a:p>
            <a:pPr marL="0" indent="0">
              <a:buNone/>
            </a:pPr>
            <a:r>
              <a:rPr lang="fa-IR" dirty="0"/>
              <a:t>• مثال: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تراکنشي براي انتقال مبلغي پول از حسابي به حساب دیگر.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این تراکنش شامل دو بخش است.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بخش اول، پول را از حساب اول برداشت م يکند.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بخش دوم، همان پول را به حساب دوم واریز م يکند.</a:t>
            </a:r>
          </a:p>
        </p:txBody>
      </p:sp>
    </p:spTree>
    <p:extLst>
      <p:ext uri="{BB962C8B-B14F-4D97-AF65-F5344CB8AC3E}">
        <p14:creationId xmlns:p14="http://schemas.microsoft.com/office/powerpoint/2010/main" xmlns="" val="26927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همخواني </a:t>
            </a:r>
            <a:r>
              <a:rPr lang="en-US" dirty="0" smtClean="0"/>
              <a:t>consistency)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این خاصیت مي گوید که تراکنش باید تمامي قوانین جامعیت بانک اطلاعات را</a:t>
            </a:r>
          </a:p>
          <a:p>
            <a:r>
              <a:rPr lang="fa-IR" dirty="0"/>
              <a:t>رعایت کند. )فرض مي شود که تراکنش یک برنامه صحیح است.(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مثال</a:t>
            </a:r>
            <a:r>
              <a:rPr lang="fa-IR" dirty="0"/>
              <a:t>: در برنامه انتقال پول اگر مبلغ برداشت شده با مبلغ واریز شده به حساب</a:t>
            </a:r>
          </a:p>
          <a:p>
            <a:pPr marL="0" indent="0">
              <a:buNone/>
            </a:pPr>
            <a:r>
              <a:rPr lang="fa-IR" dirty="0"/>
              <a:t>دیگر برابر نباشد تراکنش غلط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3474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انزوا </a:t>
            </a:r>
            <a:r>
              <a:rPr lang="fa-IR" dirty="0" smtClean="0"/>
              <a:t>( </a:t>
            </a:r>
            <a:r>
              <a:rPr lang="en-US" dirty="0" smtClean="0"/>
              <a:t>isolation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اثر تراکنش هاي همروند روي یکدیگر چنان است که گویا هر کدام در</a:t>
            </a:r>
          </a:p>
          <a:p>
            <a:r>
              <a:rPr lang="fa-IR" dirty="0"/>
              <a:t>انزوا هستند. )همروندي تراکنش ها کنترل مي شود تا اثر مخرب روي</a:t>
            </a:r>
          </a:p>
          <a:p>
            <a:r>
              <a:rPr lang="fa-IR" dirty="0"/>
              <a:t>هم نداشته باشند.(</a:t>
            </a:r>
          </a:p>
          <a:p>
            <a:r>
              <a:rPr lang="fa-IR" dirty="0" smtClean="0"/>
              <a:t>این </a:t>
            </a:r>
            <a:r>
              <a:rPr lang="fa-IR" dirty="0"/>
              <a:t>عمل توسط بخشي از </a:t>
            </a:r>
            <a:r>
              <a:rPr lang="en-US" dirty="0"/>
              <a:t>DBMS </a:t>
            </a:r>
            <a:r>
              <a:rPr lang="fa-IR" dirty="0"/>
              <a:t>به نام واحد کنترل </a:t>
            </a:r>
            <a:r>
              <a:rPr lang="fa-IR" dirty="0" smtClean="0"/>
              <a:t>همروندي</a:t>
            </a:r>
            <a:r>
              <a:rPr lang="en-US" dirty="0" smtClean="0"/>
              <a:t>( </a:t>
            </a:r>
            <a:r>
              <a:rPr lang="en-US" dirty="0"/>
              <a:t>concurrency control </a:t>
            </a:r>
            <a:r>
              <a:rPr lang="fa-IR" dirty="0" smtClean="0"/>
              <a:t>) انجام </a:t>
            </a:r>
            <a:r>
              <a:rPr lang="fa-IR" dirty="0"/>
              <a:t>مي شود.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16" y="4100975"/>
            <a:ext cx="6515486" cy="23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4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in DBMS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945"/>
            <a:ext cx="8596668" cy="43614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DBA (Data Base Administrator</a:t>
            </a:r>
            <a:r>
              <a:rPr lang="en-US" dirty="0" smtClean="0"/>
              <a:t>)</a:t>
            </a:r>
            <a:endParaRPr lang="fa-IR" dirty="0" smtClean="0"/>
          </a:p>
          <a:p>
            <a:pPr marL="0" indent="0" algn="l">
              <a:buNone/>
            </a:pPr>
            <a:endParaRPr lang="fa-IR" dirty="0" smtClean="0"/>
          </a:p>
          <a:p>
            <a:pPr algn="l" rtl="0"/>
            <a:r>
              <a:rPr lang="en-US" dirty="0">
                <a:hlinkClick r:id="rId2" tooltip="Installation (computer programs)"/>
              </a:rPr>
              <a:t>Installing</a:t>
            </a:r>
            <a:r>
              <a:rPr lang="en-US" dirty="0"/>
              <a:t> and </a:t>
            </a:r>
            <a:r>
              <a:rPr lang="en-US" dirty="0">
                <a:hlinkClick r:id="rId3" tooltip="Upgrade"/>
              </a:rPr>
              <a:t>upgrading</a:t>
            </a:r>
            <a:r>
              <a:rPr lang="en-US" dirty="0"/>
              <a:t> the database server and application tools</a:t>
            </a:r>
          </a:p>
          <a:p>
            <a:pPr algn="l" rtl="0"/>
            <a:r>
              <a:rPr lang="en-US" dirty="0"/>
              <a:t>Allocating system storage and </a:t>
            </a:r>
            <a:r>
              <a:rPr lang="en-US" dirty="0">
                <a:hlinkClick r:id="rId4" tooltip="Planning"/>
              </a:rPr>
              <a:t>planning</a:t>
            </a:r>
            <a:r>
              <a:rPr lang="en-US" dirty="0"/>
              <a:t> future storage requirements for the database system</a:t>
            </a:r>
          </a:p>
          <a:p>
            <a:pPr algn="l" rtl="0"/>
            <a:r>
              <a:rPr lang="en-US" dirty="0"/>
              <a:t>Modifying the database structure, as necessary, from information given by application developers</a:t>
            </a:r>
          </a:p>
          <a:p>
            <a:pPr algn="l" rtl="0"/>
            <a:r>
              <a:rPr lang="en-US" dirty="0"/>
              <a:t>Enrolling users and maintaining system </a:t>
            </a:r>
            <a:r>
              <a:rPr lang="en-US" dirty="0">
                <a:hlinkClick r:id="rId5" tooltip="Computer security"/>
              </a:rPr>
              <a:t>security</a:t>
            </a:r>
            <a:endParaRPr lang="en-US" dirty="0"/>
          </a:p>
          <a:p>
            <a:pPr algn="l" rtl="0"/>
            <a:r>
              <a:rPr lang="en-US" dirty="0"/>
              <a:t>Ensuring compliance with database vendor </a:t>
            </a:r>
            <a:r>
              <a:rPr lang="en-US" dirty="0">
                <a:hlinkClick r:id="rId6" tooltip="License"/>
              </a:rPr>
              <a:t>license agreement</a:t>
            </a:r>
            <a:endParaRPr lang="en-US" dirty="0"/>
          </a:p>
          <a:p>
            <a:pPr algn="l" rtl="0"/>
            <a:r>
              <a:rPr lang="en-US" dirty="0"/>
              <a:t>Controlling and </a:t>
            </a:r>
            <a:r>
              <a:rPr lang="en-US" dirty="0">
                <a:hlinkClick r:id="rId7" tooltip="System Monitoring (page does not exist)"/>
              </a:rPr>
              <a:t>monitoring</a:t>
            </a:r>
            <a:r>
              <a:rPr lang="en-US" dirty="0"/>
              <a:t> </a:t>
            </a:r>
            <a:r>
              <a:rPr lang="en-US" dirty="0">
                <a:hlinkClick r:id="rId8" tooltip="User (computing)"/>
              </a:rPr>
              <a:t>user</a:t>
            </a:r>
            <a:r>
              <a:rPr lang="en-US" dirty="0"/>
              <a:t> access to the database</a:t>
            </a:r>
          </a:p>
          <a:p>
            <a:pPr algn="l" rtl="0"/>
            <a:r>
              <a:rPr lang="en-US" dirty="0"/>
              <a:t>Monitoring and </a:t>
            </a:r>
            <a:r>
              <a:rPr lang="en-US" dirty="0">
                <a:hlinkClick r:id="rId9" tooltip="Program optimization"/>
              </a:rPr>
              <a:t>optimizing</a:t>
            </a:r>
            <a:r>
              <a:rPr lang="en-US" dirty="0"/>
              <a:t> the performance of the database</a:t>
            </a:r>
          </a:p>
          <a:p>
            <a:pPr algn="l" rt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03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پایایي </a:t>
            </a:r>
            <a:r>
              <a:rPr lang="fa-IR" dirty="0" smtClean="0"/>
              <a:t>(</a:t>
            </a:r>
            <a:r>
              <a:rPr lang="en-US" dirty="0" smtClean="0"/>
              <a:t>durability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تراکنش هایي که به مرحله انجام </a:t>
            </a:r>
            <a:r>
              <a:rPr lang="fa-IR" dirty="0" smtClean="0"/>
              <a:t>(</a:t>
            </a:r>
            <a:r>
              <a:rPr lang="en-US" dirty="0" smtClean="0"/>
              <a:t>commit </a:t>
            </a:r>
            <a:r>
              <a:rPr lang="fa-IR" dirty="0" smtClean="0"/>
              <a:t> ) برسند</a:t>
            </a:r>
            <a:r>
              <a:rPr lang="fa-IR" dirty="0"/>
              <a:t>، اثرشان </a:t>
            </a:r>
            <a:r>
              <a:rPr lang="fa-IR" dirty="0" smtClean="0"/>
              <a:t>ماندني است </a:t>
            </a:r>
            <a:r>
              <a:rPr lang="fa-IR" dirty="0"/>
              <a:t>و هرگز بطور تصادفي از بین نمي رود.</a:t>
            </a:r>
          </a:p>
        </p:txBody>
      </p:sp>
    </p:spTree>
    <p:extLst>
      <p:ext uri="{BB962C8B-B14F-4D97-AF65-F5344CB8AC3E}">
        <p14:creationId xmlns:p14="http://schemas.microsoft.com/office/powerpoint/2010/main" xmlns="" val="765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استقلال داده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مستقل </a:t>
            </a:r>
            <a:r>
              <a:rPr lang="fa-IR" dirty="0"/>
              <a:t>بودن ذخیره سازی داده ها از کاربرد </a:t>
            </a:r>
            <a:r>
              <a:rPr lang="fa-IR" dirty="0" smtClean="0"/>
              <a:t>آنها</a:t>
            </a:r>
          </a:p>
          <a:p>
            <a:pPr marL="0" indent="0">
              <a:buNone/>
            </a:pPr>
            <a:r>
              <a:rPr lang="fa-IR" dirty="0" smtClean="0"/>
              <a:t>استقلال </a:t>
            </a:r>
            <a:r>
              <a:rPr lang="fa-IR" dirty="0"/>
              <a:t>های داده ای عبارتند از:</a:t>
            </a:r>
          </a:p>
          <a:p>
            <a:pPr marL="0" indent="0">
              <a:buNone/>
            </a:pPr>
            <a:r>
              <a:rPr lang="fa-IR" dirty="0"/>
              <a:t>• استقلال فیزیکی (</a:t>
            </a:r>
            <a:r>
              <a:rPr lang="en-US" dirty="0"/>
              <a:t>physical data independence)</a:t>
            </a:r>
          </a:p>
          <a:p>
            <a:pPr marL="0" indent="0">
              <a:buNone/>
            </a:pPr>
            <a:r>
              <a:rPr lang="fa-IR" dirty="0"/>
              <a:t>• تغییردر ذخیره سازی فیزیکی داده ها )تعویض دیسک( تاثیری بر برنامه های کاربردی ندارد</a:t>
            </a:r>
          </a:p>
          <a:p>
            <a:pPr marL="0" indent="0">
              <a:buNone/>
            </a:pPr>
            <a:r>
              <a:rPr lang="fa-IR" dirty="0"/>
              <a:t>• استقلال منطقی (</a:t>
            </a:r>
            <a:r>
              <a:rPr lang="en-US" dirty="0"/>
              <a:t>logical data independence)</a:t>
            </a:r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تغییر تصویر ادراکی بانک اطلاعاتی از دید کاربران و برنامه های آنها مخفی می ماند.</a:t>
            </a:r>
          </a:p>
        </p:txBody>
      </p:sp>
    </p:spTree>
    <p:extLst>
      <p:ext uri="{BB962C8B-B14F-4D97-AF65-F5344CB8AC3E}">
        <p14:creationId xmlns:p14="http://schemas.microsoft.com/office/powerpoint/2010/main" xmlns="" val="40872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زبان های بانک اطلاعات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هر سیستم پایگاه داده اي دو زبان متفاوت را فراهم مي كند</a:t>
            </a:r>
          </a:p>
          <a:p>
            <a:r>
              <a:rPr lang="fa-IR" dirty="0" smtClean="0"/>
              <a:t> </a:t>
            </a:r>
            <a:r>
              <a:rPr lang="fa-IR" dirty="0"/>
              <a:t>زبان تعریف داده ها </a:t>
            </a:r>
            <a:r>
              <a:rPr lang="en-US" dirty="0"/>
              <a:t>DDL(Data Definition Language)</a:t>
            </a:r>
          </a:p>
          <a:p>
            <a:pPr marL="0" indent="0">
              <a:buNone/>
            </a:pPr>
            <a:r>
              <a:rPr lang="fa-IR" dirty="0" smtClean="0"/>
              <a:t> 		توصیف </a:t>
            </a:r>
            <a:r>
              <a:rPr lang="fa-IR" dirty="0"/>
              <a:t>شِماي پایگاه داده ها</a:t>
            </a:r>
          </a:p>
          <a:p>
            <a:r>
              <a:rPr lang="fa-IR" dirty="0" smtClean="0"/>
              <a:t> </a:t>
            </a:r>
            <a:r>
              <a:rPr lang="fa-IR" dirty="0"/>
              <a:t>زبان عملیات برروي داده ها </a:t>
            </a:r>
            <a:r>
              <a:rPr lang="en-US" dirty="0"/>
              <a:t>DML(Data Manipulation Language)</a:t>
            </a:r>
          </a:p>
          <a:p>
            <a:pPr marL="0" indent="0">
              <a:buNone/>
            </a:pPr>
            <a:r>
              <a:rPr lang="fa-IR" dirty="0" smtClean="0"/>
              <a:t>		بیان </a:t>
            </a:r>
            <a:r>
              <a:rPr lang="fa-IR" dirty="0"/>
              <a:t>پرس و جوها و به روز رساني اطلاعات ذخیره شده در پایگاه داد ه ها</a:t>
            </a:r>
          </a:p>
        </p:txBody>
      </p:sp>
    </p:spTree>
    <p:extLst>
      <p:ext uri="{BB962C8B-B14F-4D97-AF65-F5344CB8AC3E}">
        <p14:creationId xmlns:p14="http://schemas.microsoft.com/office/powerpoint/2010/main" xmlns="" val="26906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زبان عملیات برروي داده </a:t>
            </a:r>
            <a:r>
              <a:rPr lang="fa-IR" dirty="0" smtClean="0"/>
              <a:t>ها(</a:t>
            </a:r>
            <a:r>
              <a:rPr lang="en-US" dirty="0" smtClean="0"/>
              <a:t>DML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DML </a:t>
            </a:r>
            <a:r>
              <a:rPr lang="fa-IR" dirty="0"/>
              <a:t>به كاربران امكان مي دهد تا به داده هاي موجود در یك سیستم پایگاه </a:t>
            </a:r>
            <a:r>
              <a:rPr lang="fa-IR" dirty="0" smtClean="0"/>
              <a:t>داده اي </a:t>
            </a:r>
            <a:r>
              <a:rPr lang="fa-IR" dirty="0"/>
              <a:t>دسترسي داشته باشند و عملیات مختلفي را برروي آن داده ها انجام </a:t>
            </a:r>
            <a:r>
              <a:rPr lang="fa-IR" dirty="0" smtClean="0"/>
              <a:t>دهند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بازیابي اطلاعات ذخیره شده در پایگاه داده ها</a:t>
            </a:r>
          </a:p>
          <a:p>
            <a:pPr marL="0" indent="0">
              <a:buNone/>
            </a:pPr>
            <a:r>
              <a:rPr lang="fa-IR" dirty="0"/>
              <a:t>• افزودن اطلاعات جدید به پایگاه داده ها</a:t>
            </a:r>
          </a:p>
          <a:p>
            <a:pPr marL="0" indent="0">
              <a:buNone/>
            </a:pPr>
            <a:r>
              <a:rPr lang="fa-IR" dirty="0"/>
              <a:t>• حذف اطلاعات از پایگاه داده ها</a:t>
            </a:r>
          </a:p>
          <a:p>
            <a:pPr marL="0" indent="0">
              <a:buNone/>
            </a:pPr>
            <a:r>
              <a:rPr lang="fa-IR" dirty="0"/>
              <a:t>• اصلاح اطلاعات ذخیره شده در پایگاه داده ها</a:t>
            </a:r>
          </a:p>
        </p:txBody>
      </p:sp>
    </p:spTree>
    <p:extLst>
      <p:ext uri="{BB962C8B-B14F-4D97-AF65-F5344CB8AC3E}">
        <p14:creationId xmlns:p14="http://schemas.microsoft.com/office/powerpoint/2010/main" xmlns="" val="3207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زبان پرس و جو </a:t>
            </a:r>
            <a:r>
              <a:rPr lang="en-US" dirty="0" smtClean="0"/>
              <a:t>Query </a:t>
            </a:r>
            <a:r>
              <a:rPr lang="en-US" dirty="0"/>
              <a:t>Language </a:t>
            </a:r>
            <a:r>
              <a:rPr lang="en-US" dirty="0" smtClean="0"/>
              <a:t>)</a:t>
            </a:r>
            <a:r>
              <a:rPr lang="fa-IR" dirty="0" smtClean="0"/>
              <a:t>) </a:t>
            </a:r>
            <a:r>
              <a:rPr lang="fa-IR" dirty="0"/>
              <a:t>بخشی از </a:t>
            </a:r>
            <a:r>
              <a:rPr lang="en-US" dirty="0"/>
              <a:t>DML </a:t>
            </a:r>
            <a:r>
              <a:rPr lang="fa-IR" dirty="0"/>
              <a:t>است که به بازیابی اطلاعات می پردازد.</a:t>
            </a:r>
          </a:p>
          <a:p>
            <a:r>
              <a:rPr lang="fa-IR" dirty="0"/>
              <a:t>• زبان پرس و جوی </a:t>
            </a:r>
            <a:r>
              <a:rPr lang="en-US" dirty="0"/>
              <a:t>SQL</a:t>
            </a:r>
          </a:p>
          <a:p>
            <a:pPr marL="0" indent="0">
              <a:buNone/>
            </a:pPr>
            <a:r>
              <a:rPr lang="fa-IR" dirty="0" smtClean="0"/>
              <a:t>	مثال:</a:t>
            </a:r>
            <a:endParaRPr lang="fa-IR" dirty="0"/>
          </a:p>
          <a:p>
            <a:pPr marL="0" indent="0" algn="l">
              <a:buNone/>
            </a:pPr>
            <a:r>
              <a:rPr lang="en-US" dirty="0"/>
              <a:t>select </a:t>
            </a:r>
            <a:r>
              <a:rPr lang="en-US" i="1" dirty="0"/>
              <a:t>instructor</a:t>
            </a:r>
            <a:r>
              <a:rPr lang="en-US" dirty="0"/>
              <a:t>.</a:t>
            </a:r>
            <a:r>
              <a:rPr lang="en-US" i="1" dirty="0"/>
              <a:t>name</a:t>
            </a:r>
          </a:p>
          <a:p>
            <a:pPr marL="0" indent="0" algn="l">
              <a:buNone/>
            </a:pPr>
            <a:r>
              <a:rPr lang="en-US" dirty="0"/>
              <a:t>from </a:t>
            </a:r>
            <a:r>
              <a:rPr lang="en-US" i="1" dirty="0"/>
              <a:t>instructor</a:t>
            </a:r>
          </a:p>
          <a:p>
            <a:pPr marL="0" indent="0" algn="l">
              <a:buNone/>
            </a:pPr>
            <a:r>
              <a:rPr lang="en-US" dirty="0"/>
              <a:t>where </a:t>
            </a:r>
            <a:r>
              <a:rPr lang="en-US" i="1" dirty="0" err="1"/>
              <a:t>instructor</a:t>
            </a:r>
            <a:r>
              <a:rPr lang="en-US" dirty="0" err="1"/>
              <a:t>.</a:t>
            </a:r>
            <a:r>
              <a:rPr lang="en-US" i="1" dirty="0" err="1"/>
              <a:t>deptname</a:t>
            </a:r>
            <a:r>
              <a:rPr lang="en-US" i="1" dirty="0"/>
              <a:t> </a:t>
            </a:r>
            <a:r>
              <a:rPr lang="en-US" dirty="0"/>
              <a:t>= ’History’;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1257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زبان تعریف داده ها </a:t>
            </a:r>
            <a:r>
              <a:rPr lang="en-US" dirty="0" smtClean="0"/>
              <a:t>DDL)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براي </a:t>
            </a:r>
            <a:r>
              <a:rPr lang="fa-IR" dirty="0"/>
              <a:t>توصیف شِماي پایگاه داده ها استفاده مي شود .</a:t>
            </a:r>
          </a:p>
          <a:p>
            <a:pPr marL="0" indent="0">
              <a:buNone/>
            </a:pPr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marL="0" indent="0">
              <a:buNone/>
            </a:pPr>
            <a:r>
              <a:rPr lang="en-US" dirty="0"/>
              <a:t>create table </a:t>
            </a:r>
            <a:r>
              <a:rPr lang="en-US" i="1" dirty="0"/>
              <a:t>department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 err="1"/>
              <a:t>deptname</a:t>
            </a:r>
            <a:r>
              <a:rPr lang="en-US" i="1" dirty="0"/>
              <a:t> </a:t>
            </a:r>
            <a:r>
              <a:rPr lang="en-US" dirty="0"/>
              <a:t>char (20),</a:t>
            </a:r>
            <a:r>
              <a:rPr lang="en-US" i="1" dirty="0"/>
              <a:t>building </a:t>
            </a:r>
            <a:r>
              <a:rPr lang="en-US" dirty="0"/>
              <a:t>char (15),</a:t>
            </a:r>
          </a:p>
          <a:p>
            <a:pPr marL="0" indent="0">
              <a:buNone/>
            </a:pPr>
            <a:r>
              <a:rPr lang="en-US" i="1" dirty="0"/>
              <a:t>budget </a:t>
            </a:r>
            <a:r>
              <a:rPr lang="en-US" dirty="0"/>
              <a:t>numeric (12,2)); •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مقادیر </a:t>
            </a:r>
            <a:r>
              <a:rPr lang="fa-IR" dirty="0"/>
              <a:t>داده هاي ذخیره شده در پایگاه داده ها ممكن است لازم باشد </a:t>
            </a:r>
            <a:r>
              <a:rPr lang="fa-IR" dirty="0" smtClean="0"/>
              <a:t>قیود سازگاري </a:t>
            </a:r>
            <a:r>
              <a:rPr lang="fa-IR" dirty="0"/>
              <a:t>خاصي را برآورده كنند .</a:t>
            </a:r>
          </a:p>
          <a:p>
            <a:pPr marL="0" indent="0">
              <a:buNone/>
            </a:pPr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marL="0" indent="0">
              <a:buNone/>
            </a:pPr>
            <a:r>
              <a:rPr lang="fa-IR" dirty="0"/>
              <a:t>	</a:t>
            </a:r>
            <a:r>
              <a:rPr lang="fa-IR" dirty="0" smtClean="0"/>
              <a:t>بودجه </a:t>
            </a:r>
            <a:r>
              <a:rPr lang="fa-IR" dirty="0"/>
              <a:t>هیچ دانشکده ای نمی تواند عددی منفی باشد.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</a:t>
            </a:r>
            <a:r>
              <a:rPr lang="en-US" dirty="0"/>
              <a:t>DDL </a:t>
            </a:r>
            <a:r>
              <a:rPr lang="fa-IR" dirty="0"/>
              <a:t>امكاناتي براي توصیف قیود سازگاري فراهم مي كند</a:t>
            </a:r>
          </a:p>
        </p:txBody>
      </p:sp>
    </p:spTree>
    <p:extLst>
      <p:ext uri="{BB962C8B-B14F-4D97-AF65-F5344CB8AC3E}">
        <p14:creationId xmlns:p14="http://schemas.microsoft.com/office/powerpoint/2010/main" xmlns="" val="12632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طراحي پایگاه داده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فرآیند طراحي در مدل رابطه اي شامل تصمیم گیري درباره موارد زیر است</a:t>
            </a:r>
          </a:p>
          <a:p>
            <a:pPr marL="0" indent="0">
              <a:buNone/>
            </a:pPr>
            <a:r>
              <a:rPr lang="fa-IR" dirty="0"/>
              <a:t>• چه خصیصه هایي باید در پایگاه داده ها ثبت شوند</a:t>
            </a:r>
          </a:p>
          <a:p>
            <a:pPr marL="0" indent="0">
              <a:buNone/>
            </a:pPr>
            <a:r>
              <a:rPr lang="fa-IR" dirty="0"/>
              <a:t>• چگونه این خصیصه ها باید گروه بندي شوند تا جداول متفاوت را شكل دهند.</a:t>
            </a:r>
          </a:p>
          <a:p>
            <a:pPr marL="0" indent="0">
              <a:buNone/>
            </a:pPr>
            <a:r>
              <a:rPr lang="fa-IR" dirty="0" smtClean="0"/>
              <a:t> 	- مدل </a:t>
            </a:r>
            <a:r>
              <a:rPr lang="fa-IR" dirty="0"/>
              <a:t>موجودیت – وابستگي</a:t>
            </a:r>
          </a:p>
          <a:p>
            <a:pPr marL="0" indent="0">
              <a:buNone/>
            </a:pPr>
            <a:r>
              <a:rPr lang="fa-IR" dirty="0"/>
              <a:t>	</a:t>
            </a:r>
            <a:r>
              <a:rPr lang="fa-IR" dirty="0" smtClean="0"/>
              <a:t>- نرمال </a:t>
            </a:r>
            <a:r>
              <a:rPr lang="fa-IR" dirty="0"/>
              <a:t>سازي</a:t>
            </a:r>
          </a:p>
        </p:txBody>
      </p:sp>
    </p:spTree>
    <p:extLst>
      <p:ext uri="{BB962C8B-B14F-4D97-AF65-F5344CB8AC3E}">
        <p14:creationId xmlns:p14="http://schemas.microsoft.com/office/powerpoint/2010/main" xmlns="" val="4020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مدل موجودیت – وابستگي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در این مدل، هر سازمان به صورت مجموعه اي از موجودیت ها و وابستگي </a:t>
            </a:r>
            <a:r>
              <a:rPr lang="fa-IR" dirty="0" smtClean="0"/>
              <a:t>ها مدل </a:t>
            </a:r>
            <a:r>
              <a:rPr lang="fa-IR" dirty="0"/>
              <a:t>مي شود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/>
              <a:t>موجودیت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یك شيء در دنیاي واقعي كه از سایر اشیاء قابل تمایز است.</a:t>
            </a:r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موجودیت در پایگاه داده ها با استفاده از یك مجموعه از خصیصه ها توصیف می شود.</a:t>
            </a:r>
          </a:p>
          <a:p>
            <a:pPr marL="0" indent="0">
              <a:buNone/>
            </a:pPr>
            <a:endParaRPr lang="fa-IR" dirty="0"/>
          </a:p>
          <a:p>
            <a:pPr>
              <a:buFont typeface="Wingdings" panose="05000000000000000000" pitchFamily="2" charset="2"/>
              <a:buChar char="Ø"/>
            </a:pPr>
            <a:r>
              <a:rPr lang="fa-IR" dirty="0" smtClean="0"/>
              <a:t>وابستگي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ارتباط میان چندین موجودیت را مشخص مي كند</a:t>
            </a:r>
          </a:p>
        </p:txBody>
      </p:sp>
    </p:spTree>
    <p:extLst>
      <p:ext uri="{BB962C8B-B14F-4D97-AF65-F5344CB8AC3E}">
        <p14:creationId xmlns:p14="http://schemas.microsoft.com/office/powerpoint/2010/main" xmlns="" val="9120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نرمال سازي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هدف از نرمال سازي طراحي شِماهایي است كه در شكل نرمال مناسب باشند</a:t>
            </a:r>
          </a:p>
          <a:p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دلایل </a:t>
            </a:r>
            <a:r>
              <a:rPr lang="fa-IR" dirty="0"/>
              <a:t>نیاز به نرمال </a:t>
            </a:r>
            <a:r>
              <a:rPr lang="fa-IR" dirty="0" smtClean="0"/>
              <a:t>سازي: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تكرار اطلاعات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عدم توانایي براي نمایش برخي اطلاعات</a:t>
            </a:r>
          </a:p>
        </p:txBody>
      </p:sp>
    </p:spTree>
    <p:extLst>
      <p:ext uri="{BB962C8B-B14F-4D97-AF65-F5344CB8AC3E}">
        <p14:creationId xmlns:p14="http://schemas.microsoft.com/office/powerpoint/2010/main" xmlns="" val="19778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2900" y="2298700"/>
            <a:ext cx="5956300" cy="1320800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 smtClean="0"/>
              <a:t>مدل موجودیت و رابطه</a:t>
            </a:r>
            <a:endParaRPr lang="fa-IR" sz="6000" b="1" dirty="0"/>
          </a:p>
        </p:txBody>
      </p:sp>
    </p:spTree>
    <p:extLst>
      <p:ext uri="{BB962C8B-B14F-4D97-AF65-F5344CB8AC3E}">
        <p14:creationId xmlns:p14="http://schemas.microsoft.com/office/powerpoint/2010/main" xmlns="" val="32754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راهبر یک </a:t>
            </a:r>
            <a:r>
              <a:rPr lang="en-US" dirty="0"/>
              <a:t>DBMS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Planning for </a:t>
            </a:r>
            <a:r>
              <a:rPr lang="en-US" dirty="0">
                <a:hlinkClick r:id="rId2" tooltip="Backup"/>
              </a:rPr>
              <a:t>backup</a:t>
            </a:r>
            <a:r>
              <a:rPr lang="en-US" dirty="0"/>
              <a:t> and recovery of database information</a:t>
            </a:r>
          </a:p>
          <a:p>
            <a:pPr algn="l" rtl="0"/>
            <a:r>
              <a:rPr lang="en-US" dirty="0"/>
              <a:t>Maintaining </a:t>
            </a:r>
            <a:r>
              <a:rPr lang="en-US" dirty="0">
                <a:hlinkClick r:id="rId3" tooltip="Archive"/>
              </a:rPr>
              <a:t>archived</a:t>
            </a:r>
            <a:r>
              <a:rPr lang="en-US" dirty="0"/>
              <a:t> data</a:t>
            </a:r>
          </a:p>
          <a:p>
            <a:pPr algn="l" rtl="0"/>
            <a:r>
              <a:rPr lang="en-US" dirty="0"/>
              <a:t>Backing up and restoring databases</a:t>
            </a:r>
          </a:p>
          <a:p>
            <a:pPr algn="l" rtl="0"/>
            <a:r>
              <a:rPr lang="en-US" dirty="0"/>
              <a:t>Contacting database </a:t>
            </a:r>
            <a:r>
              <a:rPr lang="en-US" dirty="0">
                <a:hlinkClick r:id="rId4" tooltip="Vendor"/>
              </a:rPr>
              <a:t>vendor</a:t>
            </a:r>
            <a:r>
              <a:rPr lang="en-US" dirty="0"/>
              <a:t> for </a:t>
            </a:r>
            <a:r>
              <a:rPr lang="en-US" dirty="0">
                <a:hlinkClick r:id="rId5" tooltip="Technical support"/>
              </a:rPr>
              <a:t>technical support</a:t>
            </a:r>
            <a:endParaRPr lang="en-US" dirty="0"/>
          </a:p>
          <a:p>
            <a:pPr algn="l" rtl="0"/>
            <a:r>
              <a:rPr lang="en-US" dirty="0"/>
              <a:t>Generating various reports by querying from database as per need</a:t>
            </a:r>
          </a:p>
          <a:p>
            <a:pPr algn="l" rtl="0"/>
            <a:r>
              <a:rPr lang="en-US" dirty="0"/>
              <a:t>Managing and monitoring data replication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484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مدل موجودیت وابستگی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مدل موجودیت و وابستگی</a:t>
            </a:r>
          </a:p>
          <a:p>
            <a:pPr marL="0" indent="0">
              <a:buNone/>
            </a:pPr>
            <a:r>
              <a:rPr lang="fa-IR" dirty="0"/>
              <a:t>• مدل موجودیت وابستگی یکی از مدل هایی است که داده هاي ذخیره شدني در</a:t>
            </a:r>
          </a:p>
          <a:p>
            <a:pPr marL="0" indent="0">
              <a:buNone/>
            </a:pPr>
            <a:r>
              <a:rPr lang="fa-IR" dirty="0"/>
              <a:t>پایگاه داده ها را در بالاترین سطح انتزاع بیان می کند.</a:t>
            </a:r>
          </a:p>
          <a:p>
            <a:pPr marL="0" indent="0">
              <a:buNone/>
            </a:pPr>
            <a:r>
              <a:rPr lang="fa-IR" dirty="0"/>
              <a:t>• در این مدل پایگاه داده بصورت مجموعه ای از موجودیت ها و وابستگی ها مدل</a:t>
            </a:r>
          </a:p>
          <a:p>
            <a:pPr marL="0" indent="0">
              <a:buNone/>
            </a:pPr>
            <a:r>
              <a:rPr lang="fa-IR" dirty="0"/>
              <a:t>می شود.</a:t>
            </a:r>
          </a:p>
          <a:p>
            <a:pPr marL="0" indent="0">
              <a:buNone/>
            </a:pPr>
            <a:r>
              <a:rPr lang="fa-IR" dirty="0"/>
              <a:t>• سه مفھوم معنایي موجود در مدل موجودیت و وابستگی، عبارتند از:</a:t>
            </a:r>
          </a:p>
          <a:p>
            <a:r>
              <a:rPr lang="fa-IR" dirty="0"/>
              <a:t>• موجودیت</a:t>
            </a:r>
          </a:p>
          <a:p>
            <a:r>
              <a:rPr lang="fa-IR" dirty="0"/>
              <a:t>• صفت</a:t>
            </a:r>
          </a:p>
          <a:p>
            <a:r>
              <a:rPr lang="fa-IR" dirty="0"/>
              <a:t>• وابستگی</a:t>
            </a:r>
          </a:p>
        </p:txBody>
      </p:sp>
    </p:spTree>
    <p:extLst>
      <p:ext uri="{BB962C8B-B14F-4D97-AF65-F5344CB8AC3E}">
        <p14:creationId xmlns:p14="http://schemas.microsoft.com/office/powerpoint/2010/main" xmlns="" val="27210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موجودیت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مفھوم كلي شیئ، چیز، پدیده و به طور كلي هر آنچه كه مي خواهیم در موردش</a:t>
            </a:r>
          </a:p>
          <a:p>
            <a:pPr marL="0" indent="0">
              <a:buNone/>
            </a:pPr>
            <a:r>
              <a:rPr lang="fa-IR" dirty="0"/>
              <a:t>اطلاع داشته باشیم </a:t>
            </a:r>
            <a:r>
              <a:rPr lang="fa-IR" dirty="0" smtClean="0"/>
              <a:t>که معمولا طبقه بندی روشنی از دیتا به ما میدهد.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مثال</a:t>
            </a:r>
          </a:p>
          <a:p>
            <a:pPr marL="0" indent="0">
              <a:buNone/>
            </a:pPr>
            <a:r>
              <a:rPr lang="fa-IR" dirty="0" smtClean="0"/>
              <a:t>   </a:t>
            </a:r>
            <a:r>
              <a:rPr lang="fa-IR" dirty="0"/>
              <a:t>سیستم آموزش </a:t>
            </a:r>
            <a:r>
              <a:rPr lang="fa-IR" dirty="0" smtClean="0"/>
              <a:t>دانشگاه: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	   </a:t>
            </a:r>
            <a:r>
              <a:rPr lang="fa-IR" dirty="0"/>
              <a:t>استاد، دانشجو، درس و </a:t>
            </a:r>
            <a:r>
              <a:rPr lang="fa-IR" dirty="0" smtClean="0"/>
              <a:t>....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    سیستم بانکی:</a:t>
            </a:r>
            <a:endParaRPr lang="fa-IR" dirty="0"/>
          </a:p>
          <a:p>
            <a:pPr marL="0" indent="0">
              <a:buNone/>
            </a:pPr>
            <a:r>
              <a:rPr lang="fa-IR" dirty="0"/>
              <a:t>	 </a:t>
            </a:r>
            <a:r>
              <a:rPr lang="fa-IR" dirty="0" smtClean="0"/>
              <a:t>  کارمند،مشتری،حساب </a:t>
            </a:r>
            <a:r>
              <a:rPr lang="fa-IR" dirty="0"/>
              <a:t>بانکی و </a:t>
            </a:r>
            <a:r>
              <a:rPr lang="fa-IR" dirty="0" smtClean="0"/>
              <a:t>....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918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صفت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60589"/>
            <a:ext cx="7064202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a-IR" b="1" dirty="0"/>
              <a:t>صفت:</a:t>
            </a:r>
          </a:p>
          <a:p>
            <a:pPr marL="0" indent="0">
              <a:buNone/>
            </a:pPr>
            <a:r>
              <a:rPr lang="fa-IR" dirty="0" smtClean="0"/>
              <a:t>خصیصه </a:t>
            </a:r>
            <a:r>
              <a:rPr lang="fa-IR" dirty="0"/>
              <a:t>یا </a:t>
            </a:r>
            <a:r>
              <a:rPr lang="fa-IR" dirty="0" smtClean="0"/>
              <a:t>ویژگي های </a:t>
            </a:r>
            <a:r>
              <a:rPr lang="fa-IR" dirty="0"/>
              <a:t>یك نوع موجودیت است و هر نوع موجودیت مجموعه اي </a:t>
            </a:r>
            <a:r>
              <a:rPr lang="fa-IR" dirty="0" smtClean="0"/>
              <a:t>ازصفات </a:t>
            </a:r>
            <a:r>
              <a:rPr lang="fa-IR" dirty="0"/>
              <a:t>دارد.</a:t>
            </a:r>
          </a:p>
          <a:p>
            <a:pPr marL="0" indent="0">
              <a:buNone/>
            </a:pPr>
            <a:r>
              <a:rPr lang="fa-IR" dirty="0" smtClean="0"/>
              <a:t>	• هر </a:t>
            </a:r>
            <a:r>
              <a:rPr lang="fa-IR" dirty="0"/>
              <a:t>صفت یك نام، یك نوع و یك معناي مشخص دارد.</a:t>
            </a:r>
          </a:p>
          <a:p>
            <a:pPr marL="0" indent="0">
              <a:buNone/>
            </a:pPr>
            <a:r>
              <a:rPr lang="fa-IR" dirty="0" smtClean="0"/>
              <a:t>	• هر </a:t>
            </a:r>
            <a:r>
              <a:rPr lang="fa-IR" dirty="0"/>
              <a:t>موجودیت با استفاده از یک مجموعه از خصیصه ها نمایش داده می شود.</a:t>
            </a:r>
          </a:p>
          <a:p>
            <a:pPr marL="0" indent="0">
              <a:buNone/>
            </a:pPr>
            <a:r>
              <a:rPr lang="fa-IR" b="1" dirty="0" smtClean="0"/>
              <a:t>دامنه </a:t>
            </a:r>
            <a:r>
              <a:rPr lang="fa-IR" b="1" dirty="0"/>
              <a:t>خصیصه: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مجموعه </a:t>
            </a:r>
            <a:r>
              <a:rPr lang="fa-IR" dirty="0"/>
              <a:t>مقادیر مجاز برای آن خصیصه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marL="0" indent="0">
              <a:buNone/>
            </a:pPr>
            <a:r>
              <a:rPr lang="fa-IR" dirty="0" smtClean="0"/>
              <a:t>خصیصه </a:t>
            </a:r>
            <a:r>
              <a:rPr lang="fa-IR" dirty="0"/>
              <a:t>های موجودیت </a:t>
            </a:r>
            <a:r>
              <a:rPr lang="en-US" dirty="0"/>
              <a:t>Student</a:t>
            </a:r>
          </a:p>
          <a:p>
            <a:pPr marL="0" indent="0" algn="l">
              <a:buNone/>
            </a:pPr>
            <a:r>
              <a:rPr lang="en-US" dirty="0"/>
              <a:t>•</a:t>
            </a:r>
            <a:r>
              <a:rPr lang="en-US" dirty="0" smtClean="0"/>
              <a:t>Name: String(40)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</a:t>
            </a:r>
            <a:r>
              <a:rPr lang="en-US" dirty="0" err="1" smtClean="0"/>
              <a:t>StudentID</a:t>
            </a:r>
            <a:r>
              <a:rPr lang="en-US" dirty="0" smtClean="0"/>
              <a:t>: Integer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•</a:t>
            </a:r>
            <a:r>
              <a:rPr lang="en-US" dirty="0" smtClean="0"/>
              <a:t>Phone: Decimal(12)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</a:t>
            </a:r>
            <a:r>
              <a:rPr lang="en-US" dirty="0" smtClean="0"/>
              <a:t>Address: String(100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fa-IR" dirty="0"/>
              <a:t>• هر موجودیت مقداری را برای هر کدام از خصیصه هایش دارد.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67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انواع صفت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ساده یا مركب</a:t>
            </a:r>
          </a:p>
          <a:p>
            <a:r>
              <a:rPr lang="fa-IR" dirty="0" smtClean="0"/>
              <a:t>تك </a:t>
            </a:r>
            <a:r>
              <a:rPr lang="fa-IR" dirty="0"/>
              <a:t>مقداري یا چندمقداري</a:t>
            </a:r>
          </a:p>
          <a:p>
            <a:r>
              <a:rPr lang="fa-IR" dirty="0" smtClean="0"/>
              <a:t>شناسه </a:t>
            </a:r>
            <a:r>
              <a:rPr lang="fa-IR" dirty="0"/>
              <a:t>یا ناشناسه موجودیت</a:t>
            </a:r>
          </a:p>
          <a:p>
            <a:r>
              <a:rPr lang="fa-IR" dirty="0" smtClean="0"/>
              <a:t>هیچ </a:t>
            </a:r>
            <a:r>
              <a:rPr lang="fa-IR" dirty="0"/>
              <a:t>مقدارپذیر یا ناپذیر</a:t>
            </a:r>
          </a:p>
          <a:p>
            <a:r>
              <a:rPr lang="fa-IR" dirty="0" smtClean="0"/>
              <a:t>ذخیره </a:t>
            </a:r>
            <a:r>
              <a:rPr lang="fa-IR" dirty="0"/>
              <a:t>شده یا مشتق</a:t>
            </a:r>
          </a:p>
        </p:txBody>
      </p:sp>
    </p:spTree>
    <p:extLst>
      <p:ext uri="{BB962C8B-B14F-4D97-AF65-F5344CB8AC3E}">
        <p14:creationId xmlns:p14="http://schemas.microsoft.com/office/powerpoint/2010/main" xmlns="" val="7013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صفت ساده و مركب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dirty="0"/>
              <a:t>صفت </a:t>
            </a:r>
            <a:r>
              <a:rPr lang="fa-IR" dirty="0" smtClean="0"/>
              <a:t>ساده: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مقدار </a:t>
            </a:r>
            <a:r>
              <a:rPr lang="fa-IR" dirty="0"/>
              <a:t>صفت ساده از لحاظ معنایي تجزیه نشدني یا اتومیك است.</a:t>
            </a:r>
          </a:p>
          <a:p>
            <a:pPr marL="0" indent="0">
              <a:buNone/>
            </a:pPr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marL="0" indent="0">
              <a:buNone/>
            </a:pPr>
            <a:r>
              <a:rPr lang="fa-IR" dirty="0"/>
              <a:t>	• شماره دانشجویی</a:t>
            </a:r>
          </a:p>
          <a:p>
            <a:pPr marL="0" indent="0">
              <a:buNone/>
            </a:pPr>
            <a:r>
              <a:rPr lang="fa-IR" dirty="0"/>
              <a:t>	• </a:t>
            </a:r>
            <a:r>
              <a:rPr lang="fa-IR" dirty="0" smtClean="0"/>
              <a:t>کد ملی</a:t>
            </a:r>
            <a:endParaRPr lang="fa-IR" dirty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صفت مرکب: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صفت </a:t>
            </a:r>
            <a:r>
              <a:rPr lang="fa-IR" dirty="0"/>
              <a:t>مركب از چند صفت ساده تشكیل شده است.</a:t>
            </a:r>
          </a:p>
          <a:p>
            <a:pPr marL="0" indent="0">
              <a:buNone/>
            </a:pPr>
            <a:r>
              <a:rPr lang="fa-IR" dirty="0" smtClean="0"/>
              <a:t>مثال</a:t>
            </a:r>
            <a:r>
              <a:rPr lang="fa-IR" dirty="0"/>
              <a:t>: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آدرس دانشجو</a:t>
            </a:r>
          </a:p>
          <a:p>
            <a:pPr marL="0" indent="0">
              <a:buNone/>
            </a:pPr>
            <a:r>
              <a:rPr lang="fa-IR" smtClean="0"/>
              <a:t>	• </a:t>
            </a:r>
            <a:r>
              <a:rPr lang="fa-IR" dirty="0"/>
              <a:t>نام دانشجو</a:t>
            </a:r>
          </a:p>
        </p:txBody>
      </p:sp>
    </p:spTree>
    <p:extLst>
      <p:ext uri="{BB962C8B-B14F-4D97-AF65-F5344CB8AC3E}">
        <p14:creationId xmlns:p14="http://schemas.microsoft.com/office/powerpoint/2010/main" xmlns="" val="216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صفت تك مقداري، صفت چندمقداري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صفت </a:t>
            </a:r>
            <a:r>
              <a:rPr lang="fa-IR" dirty="0"/>
              <a:t>تك </a:t>
            </a:r>
            <a:r>
              <a:rPr lang="fa-IR" dirty="0" smtClean="0"/>
              <a:t>مقداري: </a:t>
            </a:r>
            <a:r>
              <a:rPr lang="fa-IR" dirty="0"/>
              <a:t>صفتي است كه براي یك نمونه از یك نوع موجودیت </a:t>
            </a:r>
            <a:r>
              <a:rPr lang="fa-IR" dirty="0" smtClean="0"/>
              <a:t>که حداكثر</a:t>
            </a:r>
            <a:endParaRPr lang="fa-IR" dirty="0"/>
          </a:p>
          <a:p>
            <a:pPr marL="0" indent="0">
              <a:buNone/>
            </a:pPr>
            <a:r>
              <a:rPr lang="fa-IR" dirty="0"/>
              <a:t>یك مقدار از دامنه مقادیر را مي گیرد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مثال: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    • کد </a:t>
            </a:r>
            <a:r>
              <a:rPr lang="fa-IR" dirty="0"/>
              <a:t>ملی</a:t>
            </a:r>
          </a:p>
          <a:p>
            <a:pPr marL="0" indent="0">
              <a:buNone/>
            </a:pPr>
            <a:r>
              <a:rPr lang="fa-IR" dirty="0" smtClean="0"/>
              <a:t> </a:t>
            </a:r>
          </a:p>
          <a:p>
            <a:pPr marL="0" indent="0">
              <a:buNone/>
            </a:pPr>
            <a:r>
              <a:rPr lang="fa-IR" dirty="0" smtClean="0"/>
              <a:t>صفت </a:t>
            </a:r>
            <a:r>
              <a:rPr lang="fa-IR" dirty="0"/>
              <a:t>چندمقداري بیش از یك مقدار از دامنه مقادیر مي گیرد.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مثال: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   • </a:t>
            </a:r>
            <a:r>
              <a:rPr lang="fa-IR" dirty="0"/>
              <a:t>شماره تلفن</a:t>
            </a:r>
          </a:p>
          <a:p>
            <a:pPr marL="0" indent="0">
              <a:buNone/>
            </a:pPr>
            <a:r>
              <a:rPr lang="fa-IR" dirty="0" smtClean="0"/>
              <a:t>   • </a:t>
            </a:r>
            <a:r>
              <a:rPr lang="fa-IR" dirty="0"/>
              <a:t>مدرک تحصیلی</a:t>
            </a:r>
          </a:p>
        </p:txBody>
      </p:sp>
    </p:spTree>
    <p:extLst>
      <p:ext uri="{BB962C8B-B14F-4D97-AF65-F5344CB8AC3E}">
        <p14:creationId xmlns:p14="http://schemas.microsoft.com/office/powerpoint/2010/main" xmlns="" val="189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صفت ذخیره شده ، مشتق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صفت </a:t>
            </a:r>
            <a:r>
              <a:rPr lang="fa-IR" dirty="0"/>
              <a:t>ذخیره شده صفتي است كه مقادیرش در پایگاه داده ها ذخیره شده باشد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صفت مشتق ، صفتی است كه به كمك صفتھای دیگر م یتوان آن را محاسبه كرد.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مثال: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سن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معدل دانشجو</a:t>
            </a:r>
          </a:p>
        </p:txBody>
      </p:sp>
    </p:spTree>
    <p:extLst>
      <p:ext uri="{BB962C8B-B14F-4D97-AF65-F5344CB8AC3E}">
        <p14:creationId xmlns:p14="http://schemas.microsoft.com/office/powerpoint/2010/main" xmlns="" val="6826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صفت </a:t>
            </a:r>
            <a:r>
              <a:rPr lang="fa-IR" dirty="0" smtClean="0"/>
              <a:t>کلید(شناسه</a:t>
            </a:r>
            <a:r>
              <a:rPr lang="fa-I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صفت کلید(شناسه</a:t>
            </a:r>
            <a:r>
              <a:rPr lang="fa-IR" dirty="0"/>
              <a:t>)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صفتی </a:t>
            </a:r>
            <a:r>
              <a:rPr lang="fa-IR" dirty="0"/>
              <a:t>است که یكتایي مقدار دارد و حتي الامكان طول مقادیرش كوتاه است.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مثال: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شماره دانشجویی</a:t>
            </a:r>
          </a:p>
          <a:p>
            <a:pPr marL="0" indent="0">
              <a:buNone/>
            </a:pPr>
            <a:r>
              <a:rPr lang="fa-IR" dirty="0" smtClean="0"/>
              <a:t>	• </a:t>
            </a:r>
            <a:r>
              <a:rPr lang="fa-IR" dirty="0"/>
              <a:t>کد </a:t>
            </a:r>
            <a:r>
              <a:rPr lang="fa-IR" dirty="0" smtClean="0"/>
              <a:t>ملی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018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/>
              <a:t>صفت هیچ </a:t>
            </a:r>
            <a:r>
              <a:rPr lang="fa-IR" dirty="0" smtClean="0"/>
              <a:t>مقدارپذیر </a:t>
            </a:r>
            <a:r>
              <a:rPr lang="en-US" dirty="0" err="1" smtClean="0"/>
              <a:t>nullable</a:t>
            </a:r>
            <a:r>
              <a:rPr lang="en-US" dirty="0" smtClean="0"/>
              <a:t> )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fa-IR" b="1" dirty="0"/>
              <a:t/>
            </a:r>
            <a:br>
              <a:rPr lang="fa-IR" b="1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• هیچ مقدار یعني مقدار ناشناخته، مقدارغیرقابل اعمال، مقدار تعریف نشده.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اگر مقدار یك صفت در یك یا بیش از یك نمونه از یك نوع موجودیت، برابر با</a:t>
            </a:r>
          </a:p>
          <a:p>
            <a:pPr marL="0" indent="0">
              <a:buNone/>
            </a:pPr>
            <a:r>
              <a:rPr lang="fa-IR" dirty="0"/>
              <a:t>هیچ مقدار باشد،آن صفت هیچ مقدارپذیر است.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صفت کلید نمی تواند از نوع هیچ مقدارپذیر باشد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در </a:t>
            </a:r>
            <a:r>
              <a:rPr lang="en-US" dirty="0" err="1" smtClean="0"/>
              <a:t>SqlServer</a:t>
            </a:r>
            <a:r>
              <a:rPr lang="fa-IR" dirty="0" smtClean="0"/>
              <a:t> با </a:t>
            </a:r>
            <a:r>
              <a:rPr lang="en-US" dirty="0" smtClean="0"/>
              <a:t>Ctrl+0</a:t>
            </a:r>
            <a:r>
              <a:rPr lang="fa-IR" dirty="0" smtClean="0"/>
              <a:t> میتوانید مقدار </a:t>
            </a:r>
            <a:r>
              <a:rPr lang="en-US" dirty="0" smtClean="0"/>
              <a:t>null </a:t>
            </a:r>
            <a:r>
              <a:rPr lang="fa-IR" dirty="0" smtClean="0"/>
              <a:t>را مشخص کنید.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627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وابستگی در مدل </a:t>
            </a:r>
            <a:r>
              <a:rPr lang="en-US" dirty="0"/>
              <a:t>ER </a:t>
            </a:r>
            <a:r>
              <a:rPr lang="fa-IR" dirty="0"/>
              <a:t>ارتباط موجود بین دو یا چند موجودیت است كه</a:t>
            </a:r>
          </a:p>
          <a:p>
            <a:pPr marL="0" indent="0">
              <a:buNone/>
            </a:pPr>
            <a:r>
              <a:rPr lang="fa-IR" dirty="0"/>
              <a:t>موجودیت ها را به هم پیوند مي دهد.</a:t>
            </a:r>
          </a:p>
          <a:p>
            <a:pPr marL="0" indent="0">
              <a:buNone/>
            </a:pPr>
            <a:r>
              <a:rPr lang="fa-IR" dirty="0" smtClean="0"/>
              <a:t>	</a:t>
            </a:r>
          </a:p>
          <a:p>
            <a:pPr marL="0" indent="0">
              <a:buNone/>
            </a:pPr>
            <a:r>
              <a:rPr lang="fa-IR" dirty="0"/>
              <a:t>	</a:t>
            </a:r>
            <a:r>
              <a:rPr lang="fa-IR" dirty="0" smtClean="0"/>
              <a:t>• </a:t>
            </a:r>
            <a:r>
              <a:rPr lang="fa-IR" dirty="0"/>
              <a:t>مثال:</a:t>
            </a:r>
          </a:p>
          <a:p>
            <a:pPr marL="0" indent="0">
              <a:buNone/>
            </a:pPr>
            <a:r>
              <a:rPr lang="fa-IR" dirty="0" smtClean="0"/>
              <a:t>		• </a:t>
            </a:r>
            <a:r>
              <a:rPr lang="fa-IR" dirty="0"/>
              <a:t>وابستگی بین دانشجو و درس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3" y="4717387"/>
            <a:ext cx="80581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6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راهبر یک </a:t>
            </a:r>
            <a:r>
              <a:rPr lang="en-US" dirty="0"/>
              <a:t>DBMS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dirty="0"/>
              <a:t>• DBP (Data Base Programmer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Perform database programming for new and existing systems.</a:t>
            </a:r>
          </a:p>
          <a:p>
            <a:pPr algn="l" rtl="0"/>
            <a:r>
              <a:rPr lang="en-US" dirty="0"/>
              <a:t>Write scripts, stored procedures and functions for database system.</a:t>
            </a:r>
          </a:p>
          <a:p>
            <a:pPr algn="l" rtl="0"/>
            <a:r>
              <a:rPr lang="en-US" dirty="0"/>
              <a:t>Perform quality assurance tests for ensuring data integrity and quality.</a:t>
            </a:r>
          </a:p>
          <a:p>
            <a:pPr algn="l" rtl="0"/>
            <a:r>
              <a:rPr lang="en-US" dirty="0"/>
              <a:t>Resolve database problems, queries and error reports in accurate and timely manner.</a:t>
            </a:r>
          </a:p>
          <a:p>
            <a:pPr algn="l" rtl="0"/>
            <a:r>
              <a:rPr lang="en-US" dirty="0"/>
              <a:t>Interact with business teams to understand project requirements.</a:t>
            </a:r>
          </a:p>
          <a:p>
            <a:pPr algn="l" rtl="0"/>
            <a:r>
              <a:rPr lang="en-US" dirty="0"/>
              <a:t>Coordinate with team members to perform database programming based on project requirements.</a:t>
            </a:r>
          </a:p>
          <a:p>
            <a:pPr algn="l" rtl="0"/>
            <a:r>
              <a:rPr lang="en-US" dirty="0"/>
              <a:t>Assist in planning and implementing the data integration and data migration activities.</a:t>
            </a:r>
          </a:p>
          <a:p>
            <a:pPr algn="l" rtl="0"/>
            <a:r>
              <a:rPr lang="en-US" dirty="0"/>
              <a:t>Provide valid inputs in database architectural discussions</a:t>
            </a:r>
            <a:r>
              <a:rPr lang="en-US" dirty="0" smtClean="0"/>
              <a:t>.</a:t>
            </a: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0530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درجه وابستگی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60589"/>
            <a:ext cx="8778702" cy="3880773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تعداد </a:t>
            </a:r>
            <a:r>
              <a:rPr lang="fa-IR" dirty="0"/>
              <a:t>مجموعه موجودیت هایی است که در یک مجموعه وابستگی شرکت </a:t>
            </a:r>
            <a:r>
              <a:rPr lang="fa-IR" dirty="0" smtClean="0"/>
              <a:t>می کنند</a:t>
            </a:r>
            <a:r>
              <a:rPr lang="fa-IR" dirty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 </a:t>
            </a:r>
            <a:r>
              <a:rPr lang="fa-IR" dirty="0"/>
              <a:t>ارتباط درجه یک </a:t>
            </a:r>
            <a:r>
              <a:rPr lang="en-US" dirty="0" smtClean="0"/>
              <a:t>Unary)</a:t>
            </a:r>
            <a:r>
              <a:rPr lang="fa-IR" dirty="0" smtClean="0"/>
              <a:t>)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 مثال:</a:t>
            </a:r>
          </a:p>
          <a:p>
            <a:pPr marL="400050" lvl="1" indent="0">
              <a:buNone/>
            </a:pPr>
            <a:r>
              <a:rPr lang="fa-IR" dirty="0" smtClean="0"/>
              <a:t>پیشنیازی</a:t>
            </a:r>
            <a:endParaRPr lang="fa-IR" dirty="0"/>
          </a:p>
          <a:p>
            <a:pPr marL="400050" lvl="1" indent="0">
              <a:buNone/>
            </a:pPr>
            <a:r>
              <a:rPr lang="fa-IR" dirty="0" smtClean="0"/>
              <a:t>همنیازی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16565"/>
            <a:ext cx="2362200" cy="33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6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درجه وابستگی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ارتباط درجه 2 (</a:t>
            </a:r>
            <a:r>
              <a:rPr lang="en-US" dirty="0" smtClean="0"/>
              <a:t>binary</a:t>
            </a:r>
            <a:r>
              <a:rPr lang="fa-IR" dirty="0" smtClean="0"/>
              <a:t>)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a-IR" dirty="0" smtClean="0"/>
              <a:t>ارتباط </a:t>
            </a:r>
            <a:r>
              <a:rPr lang="fa-IR" dirty="0"/>
              <a:t>درجه 3 </a:t>
            </a:r>
            <a:r>
              <a:rPr lang="en-US" dirty="0" smtClean="0"/>
              <a:t>ternary)</a:t>
            </a:r>
            <a:r>
              <a:rPr lang="fa-IR" dirty="0" smtClean="0"/>
              <a:t>)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633663"/>
            <a:ext cx="6823075" cy="1100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4351338"/>
            <a:ext cx="6959600" cy="1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8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کاردینالیتی رابطه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تعداد </a:t>
            </a:r>
            <a:r>
              <a:rPr lang="fa-IR" dirty="0"/>
              <a:t>موجودیت هایي كه یك موجودیت مي تواند از طریق یك مجموعه وابستگي</a:t>
            </a:r>
          </a:p>
          <a:p>
            <a:pPr marL="0" indent="0">
              <a:buNone/>
            </a:pPr>
            <a:r>
              <a:rPr lang="fa-IR" dirty="0"/>
              <a:t>با آنھا مرتبط شود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انواع كاردینالیتي:</a:t>
            </a:r>
            <a:endParaRPr lang="fa-IR" dirty="0"/>
          </a:p>
          <a:p>
            <a:pPr marL="400050" lvl="1" indent="0">
              <a:buNone/>
            </a:pPr>
            <a:r>
              <a:rPr lang="fa-IR" dirty="0"/>
              <a:t>• یك به یك</a:t>
            </a:r>
          </a:p>
          <a:p>
            <a:pPr marL="400050" lvl="1" indent="0">
              <a:buNone/>
            </a:pPr>
            <a:r>
              <a:rPr lang="fa-IR" dirty="0"/>
              <a:t>• یك به چند</a:t>
            </a:r>
          </a:p>
          <a:p>
            <a:pPr marL="400050" lvl="1" indent="0">
              <a:buNone/>
            </a:pPr>
            <a:r>
              <a:rPr lang="fa-IR" dirty="0"/>
              <a:t>• چند به چند</a:t>
            </a:r>
          </a:p>
        </p:txBody>
      </p:sp>
    </p:spTree>
    <p:extLst>
      <p:ext uri="{BB962C8B-B14F-4D97-AF65-F5344CB8AC3E}">
        <p14:creationId xmlns:p14="http://schemas.microsoft.com/office/powerpoint/2010/main" xmlns="" val="28934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کاردینالیتی رابطه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یک </a:t>
            </a:r>
            <a:r>
              <a:rPr lang="fa-IR" dirty="0"/>
              <a:t>به </a:t>
            </a:r>
            <a:r>
              <a:rPr lang="fa-IR" dirty="0" smtClean="0"/>
              <a:t>یک:</a:t>
            </a:r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موجودیت در </a:t>
            </a:r>
            <a:r>
              <a:rPr lang="en-US" dirty="0"/>
              <a:t>A </a:t>
            </a:r>
            <a:r>
              <a:rPr lang="fa-IR" dirty="0"/>
              <a:t>با حداکثر یک موجودیت در </a:t>
            </a:r>
            <a:r>
              <a:rPr lang="en-US" dirty="0"/>
              <a:t>B </a:t>
            </a:r>
            <a:r>
              <a:rPr lang="fa-IR" dirty="0"/>
              <a:t>رابطه دارد .</a:t>
            </a:r>
          </a:p>
          <a:p>
            <a:pPr marL="0" indent="0">
              <a:buNone/>
            </a:pPr>
            <a:r>
              <a:rPr lang="fa-IR" dirty="0"/>
              <a:t>• هر موجودیت در </a:t>
            </a:r>
            <a:r>
              <a:rPr lang="en-US" dirty="0"/>
              <a:t>B </a:t>
            </a:r>
            <a:r>
              <a:rPr lang="fa-IR" dirty="0"/>
              <a:t>با حداکثر یک موجودیت در </a:t>
            </a:r>
            <a:r>
              <a:rPr lang="en-US" dirty="0"/>
              <a:t>A </a:t>
            </a:r>
            <a:r>
              <a:rPr lang="fa-IR" dirty="0"/>
              <a:t>رابطه دارد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4161763"/>
            <a:ext cx="7481888" cy="2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کاردینالیتی رابطه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یک به چند</a:t>
            </a:r>
            <a:r>
              <a:rPr lang="fa-IR" dirty="0" smtClean="0"/>
              <a:t>: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/>
              <a:t>•</a:t>
            </a:r>
            <a:r>
              <a:rPr lang="fa-IR" dirty="0" smtClean="0"/>
              <a:t> </a:t>
            </a:r>
            <a:r>
              <a:rPr lang="fa-IR" dirty="0"/>
              <a:t>هر موجودیت در </a:t>
            </a:r>
            <a:r>
              <a:rPr lang="en-US" dirty="0"/>
              <a:t>A </a:t>
            </a:r>
            <a:r>
              <a:rPr lang="fa-IR" dirty="0"/>
              <a:t>با هر تعداد موجودیت در </a:t>
            </a:r>
            <a:r>
              <a:rPr lang="en-US" dirty="0"/>
              <a:t>B </a:t>
            </a:r>
            <a:r>
              <a:rPr lang="fa-IR" dirty="0"/>
              <a:t>رابطه دارد.</a:t>
            </a:r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موجودیت در </a:t>
            </a:r>
            <a:r>
              <a:rPr lang="en-US" dirty="0"/>
              <a:t>B </a:t>
            </a:r>
            <a:r>
              <a:rPr lang="fa-IR" dirty="0"/>
              <a:t>با حداکثر یک موجودیت در </a:t>
            </a:r>
            <a:r>
              <a:rPr lang="en-US" dirty="0"/>
              <a:t>A </a:t>
            </a:r>
            <a:r>
              <a:rPr lang="fa-IR" dirty="0"/>
              <a:t>رابطه دارد 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3776663"/>
            <a:ext cx="686593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4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کاردینالیتی رابطه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چند به چند:</a:t>
            </a:r>
          </a:p>
          <a:p>
            <a:pPr marL="0" indent="0">
              <a:buNone/>
            </a:pPr>
            <a:r>
              <a:rPr lang="fa-IR" dirty="0"/>
              <a:t>• هر موجودیت در </a:t>
            </a:r>
            <a:r>
              <a:rPr lang="en-US" dirty="0"/>
              <a:t>A </a:t>
            </a:r>
            <a:r>
              <a:rPr lang="fa-IR" dirty="0"/>
              <a:t>با هر تعداد موجودیت در </a:t>
            </a:r>
            <a:r>
              <a:rPr lang="en-US" dirty="0"/>
              <a:t>B </a:t>
            </a:r>
            <a:r>
              <a:rPr lang="fa-IR" dirty="0"/>
              <a:t>رابطه دارد.</a:t>
            </a:r>
          </a:p>
          <a:p>
            <a:pPr marL="0" indent="0">
              <a:buNone/>
            </a:pPr>
            <a:r>
              <a:rPr lang="fa-IR" dirty="0"/>
              <a:t>• هر موجودیت در </a:t>
            </a:r>
            <a:r>
              <a:rPr lang="en-US" dirty="0"/>
              <a:t>B </a:t>
            </a:r>
            <a:r>
              <a:rPr lang="fa-IR" dirty="0"/>
              <a:t>با هر تعداد موجودیت در </a:t>
            </a:r>
            <a:r>
              <a:rPr lang="en-US" dirty="0"/>
              <a:t>A </a:t>
            </a:r>
            <a:r>
              <a:rPr lang="fa-IR" dirty="0"/>
              <a:t>رابطه </a:t>
            </a:r>
            <a:r>
              <a:rPr lang="fa-IR" dirty="0" smtClean="0"/>
              <a:t>دارد.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3513137"/>
            <a:ext cx="7789863" cy="2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0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کاردینالیتی رابطه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براي بیان قیود كاردینالیتي از خطوط جھت دار </a:t>
            </a:r>
            <a:r>
              <a:rPr lang="fa-IR" dirty="0" smtClean="0"/>
              <a:t>(→) </a:t>
            </a:r>
            <a:r>
              <a:rPr lang="fa-IR" dirty="0"/>
              <a:t>یا بدون جھت </a:t>
            </a:r>
            <a:r>
              <a:rPr lang="fa-IR" dirty="0" smtClean="0"/>
              <a:t>(—) بین مجموعه </a:t>
            </a:r>
            <a:r>
              <a:rPr lang="fa-IR" dirty="0"/>
              <a:t>هاي موجودیت و وابستگي استفاده مي شود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خط جھت دار بیانگر یك و خط بدون جھت بیانگر چند است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3681412"/>
            <a:ext cx="7107766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شرکت الزامی یا غیر الزامی در ارتباط: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مشاركت یك نوع موجودیت در یك نوع ارتباط را الزامي گویند، اگر تمام نمونه</a:t>
            </a:r>
          </a:p>
          <a:p>
            <a:pPr marL="0" indent="0">
              <a:buNone/>
            </a:pPr>
            <a:r>
              <a:rPr lang="fa-IR" dirty="0"/>
              <a:t>هاي آن نوع موجودیت در آن نوع ارتباط شركت كنند. در غیر این صورت</a:t>
            </a:r>
          </a:p>
          <a:p>
            <a:pPr marL="0" indent="0">
              <a:buNone/>
            </a:pPr>
            <a:r>
              <a:rPr lang="fa-IR" dirty="0"/>
              <a:t>مشاركت غیرالزامي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22881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حد در وابستگی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تعداد دفعاتی را که یک موجودیت در وابستگي هاي یك مجموعه وابستگي</a:t>
            </a:r>
          </a:p>
          <a:p>
            <a:pPr marL="0" indent="0">
              <a:buNone/>
            </a:pPr>
            <a:r>
              <a:rPr lang="fa-IR" dirty="0"/>
              <a:t>شركت مي كند را صریحاً مشخص می کند.</a:t>
            </a:r>
          </a:p>
          <a:p>
            <a:pPr marL="0" indent="0">
              <a:buNone/>
            </a:pPr>
            <a:r>
              <a:rPr lang="fa-IR" dirty="0"/>
              <a:t>• هر یال بین یك مجموعه موجودیت و یك مجموعه وابستگي به صورت </a:t>
            </a:r>
            <a:r>
              <a:rPr lang="fa-IR" dirty="0" smtClean="0"/>
              <a:t>(</a:t>
            </a:r>
            <a:r>
              <a:rPr lang="en-US" dirty="0" smtClean="0"/>
              <a:t>L,H</a:t>
            </a:r>
            <a:r>
              <a:rPr lang="fa-IR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برچسب گذاري مي شود </a:t>
            </a:r>
            <a:r>
              <a:rPr lang="fa-IR" dirty="0" smtClean="0"/>
              <a:t>. </a:t>
            </a:r>
            <a:r>
              <a:rPr lang="en-US" dirty="0" smtClean="0"/>
              <a:t>L: Low; H:High)</a:t>
            </a:r>
            <a:r>
              <a:rPr lang="fa-IR" dirty="0" smtClean="0"/>
              <a:t>)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استادی می تواند در یک یا بیشتر از یک گروه آموزشی تدریس کند. هر گروه آموزشی </a:t>
            </a:r>
            <a:r>
              <a:rPr lang="fa-IR" dirty="0" smtClean="0"/>
              <a:t>یک یا </a:t>
            </a:r>
            <a:r>
              <a:rPr lang="fa-IR" dirty="0"/>
              <a:t>بیشتر مدرس دارد.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2" y="4400550"/>
            <a:ext cx="67341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5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صفت توصیفی: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وابستگي ممكن است چندین صفت داشته باشد که به آن صفت توصیفی </a:t>
            </a:r>
            <a:r>
              <a:rPr lang="fa-IR" dirty="0" smtClean="0"/>
              <a:t>گفته می </a:t>
            </a:r>
            <a:r>
              <a:rPr lang="fa-IR" dirty="0"/>
              <a:t>شود.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" y="2767330"/>
            <a:ext cx="7358063" cy="32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5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راهبر یک </a:t>
            </a:r>
            <a:r>
              <a:rPr lang="en-US" dirty="0"/>
              <a:t>DBMS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l" rtl="0"/>
            <a:r>
              <a:rPr lang="en-US" dirty="0"/>
              <a:t>Assist in identifying process improvements for database performance, reliability and stability.</a:t>
            </a:r>
          </a:p>
          <a:p>
            <a:pPr algn="l" rtl="0"/>
            <a:r>
              <a:rPr lang="en-US" dirty="0"/>
              <a:t>Troubleshoot complex database issues in a timely fashion.</a:t>
            </a:r>
          </a:p>
          <a:p>
            <a:pPr algn="l" rtl="0"/>
            <a:r>
              <a:rPr lang="en-US" dirty="0"/>
              <a:t>Provide programmatic guidance and support to team members when needed.</a:t>
            </a:r>
          </a:p>
          <a:p>
            <a:pPr algn="l" rtl="0"/>
            <a:r>
              <a:rPr lang="en-US" dirty="0"/>
              <a:t>Provide project updates and metrics to Managers on regular basis.</a:t>
            </a:r>
          </a:p>
          <a:p>
            <a:pPr algn="l" rtl="0"/>
            <a:r>
              <a:rPr lang="en-US" dirty="0"/>
              <a:t>Assist in preparing database functional and design specifications.</a:t>
            </a:r>
          </a:p>
          <a:p>
            <a:pPr algn="l" rtl="0"/>
            <a:r>
              <a:rPr lang="en-US" dirty="0"/>
              <a:t>Test database systems and perform bug fixes.</a:t>
            </a:r>
          </a:p>
          <a:p>
            <a:pPr algn="l" rtl="0"/>
            <a:r>
              <a:rPr lang="en-US" dirty="0"/>
              <a:t>Maintain accurate and complete database programming documentations.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5902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مثالی از نمودار </a:t>
            </a:r>
            <a:r>
              <a:rPr lang="en-US" dirty="0"/>
              <a:t>ER </a:t>
            </a:r>
            <a:r>
              <a:rPr lang="fa-IR" dirty="0"/>
              <a:t>در سیستم دانشگاه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1" y="2160588"/>
            <a:ext cx="69469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2900" y="2298700"/>
            <a:ext cx="4914900" cy="1320800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 smtClean="0"/>
              <a:t>کلیدها</a:t>
            </a:r>
            <a:endParaRPr lang="fa-IR" sz="6000" b="1" dirty="0"/>
          </a:p>
        </p:txBody>
      </p:sp>
    </p:spTree>
    <p:extLst>
      <p:ext uri="{BB962C8B-B14F-4D97-AF65-F5344CB8AC3E}">
        <p14:creationId xmlns:p14="http://schemas.microsoft.com/office/powerpoint/2010/main" xmlns="" val="26560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انواع کلید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ابر کلید </a:t>
            </a:r>
            <a:r>
              <a:rPr lang="en-US" dirty="0" smtClean="0"/>
              <a:t>Super </a:t>
            </a:r>
            <a:r>
              <a:rPr lang="en-US" dirty="0"/>
              <a:t>key </a:t>
            </a:r>
            <a:r>
              <a:rPr lang="en-US" dirty="0" smtClean="0"/>
              <a:t>)</a:t>
            </a:r>
            <a:r>
              <a:rPr lang="fa-IR" dirty="0"/>
              <a:t> 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کلید کاندید </a:t>
            </a:r>
            <a:r>
              <a:rPr lang="en-US" dirty="0" smtClean="0"/>
              <a:t>Candidate </a:t>
            </a:r>
            <a:r>
              <a:rPr lang="en-US" dirty="0"/>
              <a:t>key </a:t>
            </a:r>
            <a:r>
              <a:rPr lang="en-US" dirty="0" smtClean="0"/>
              <a:t>)</a:t>
            </a:r>
            <a:r>
              <a:rPr lang="fa-IR" dirty="0"/>
              <a:t> 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کلید اصلي </a:t>
            </a:r>
            <a:r>
              <a:rPr lang="en-US" dirty="0" smtClean="0"/>
              <a:t>Primary </a:t>
            </a:r>
            <a:r>
              <a:rPr lang="en-US" dirty="0"/>
              <a:t>key </a:t>
            </a:r>
            <a:r>
              <a:rPr lang="en-US" dirty="0" smtClean="0"/>
              <a:t>)</a:t>
            </a:r>
            <a:r>
              <a:rPr lang="fa-IR" dirty="0"/>
              <a:t> 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کلید فرعي </a:t>
            </a:r>
            <a:r>
              <a:rPr lang="en-US" dirty="0" smtClean="0"/>
              <a:t>Secondary </a:t>
            </a:r>
            <a:r>
              <a:rPr lang="en-US" dirty="0"/>
              <a:t>key </a:t>
            </a:r>
            <a:r>
              <a:rPr lang="en-US" dirty="0" smtClean="0"/>
              <a:t>)</a:t>
            </a:r>
            <a:r>
              <a:rPr lang="fa-IR" dirty="0"/>
              <a:t> )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کلید خارجي </a:t>
            </a:r>
            <a:r>
              <a:rPr lang="en-US" dirty="0" smtClean="0"/>
              <a:t>Foreign </a:t>
            </a:r>
            <a:r>
              <a:rPr lang="en-US" dirty="0"/>
              <a:t>key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513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ابر کلید (</a:t>
            </a:r>
            <a:r>
              <a:rPr lang="en-US" dirty="0" smtClean="0"/>
              <a:t>Super key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160589"/>
            <a:ext cx="9020002" cy="3880773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صفت یا مجموع هاي از صفات که خاصیت کلیدي داشته باشد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مجموعه اي از یك یا چند خصیصه كه امكان شناسایي منحصر به فرد هر </a:t>
            </a:r>
            <a:r>
              <a:rPr lang="fa-IR" dirty="0" smtClean="0"/>
              <a:t>را فراهم </a:t>
            </a:r>
            <a:r>
              <a:rPr lang="fa-IR" dirty="0"/>
              <a:t>مي كند.</a:t>
            </a:r>
          </a:p>
        </p:txBody>
      </p:sp>
    </p:spTree>
    <p:extLst>
      <p:ext uri="{BB962C8B-B14F-4D97-AF65-F5344CB8AC3E}">
        <p14:creationId xmlns:p14="http://schemas.microsoft.com/office/powerpoint/2010/main" xmlns="" val="23135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کلید </a:t>
            </a:r>
            <a:r>
              <a:rPr lang="fa-IR" dirty="0" smtClean="0"/>
              <a:t>کاندید </a:t>
            </a:r>
            <a:r>
              <a:rPr lang="en-US" dirty="0"/>
              <a:t>Candidate Key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صفت یا مجموع هاي از صفات که خاصیت کلیدي داشته باشد و کمینه باشد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کمینه </a:t>
            </a:r>
            <a:r>
              <a:rPr lang="fa-IR" dirty="0" smtClean="0"/>
              <a:t>(</a:t>
            </a:r>
            <a:r>
              <a:rPr lang="en-US" dirty="0" smtClean="0"/>
              <a:t>Minimal</a:t>
            </a:r>
            <a:r>
              <a:rPr lang="fa-IR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کلیدي کمینه است که اگر هر یک از صفات آنرا حذف نماییم دیگر کلید نباشد.</a:t>
            </a:r>
          </a:p>
        </p:txBody>
      </p:sp>
    </p:spTree>
    <p:extLst>
      <p:ext uri="{BB962C8B-B14F-4D97-AF65-F5344CB8AC3E}">
        <p14:creationId xmlns:p14="http://schemas.microsoft.com/office/powerpoint/2010/main" xmlns="" val="42080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كلید اصلي </a:t>
            </a:r>
            <a:r>
              <a:rPr lang="en-US" dirty="0" smtClean="0"/>
              <a:t>Primary </a:t>
            </a:r>
            <a:r>
              <a:rPr lang="en-US" dirty="0"/>
              <a:t>key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160589"/>
            <a:ext cx="9108902" cy="3880773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یك كلید كاندید كه توسط طراح پایگاه داده ها براي شناسایي استفاده مي </a:t>
            </a:r>
            <a:r>
              <a:rPr lang="fa-IR" dirty="0" smtClean="0"/>
              <a:t>شود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كلید اصلي باید به گونه اي انتخاب شود كه مقادیر خصیصه هایش هرگز </a:t>
            </a:r>
            <a:r>
              <a:rPr lang="fa-IR" dirty="0" smtClean="0"/>
              <a:t>تغییرنكند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آدرس پست الكترونیكي منحصر به فرد است، اما امكان تغییر آن وجود د ارد</a:t>
            </a:r>
          </a:p>
        </p:txBody>
      </p:sp>
    </p:spTree>
    <p:extLst>
      <p:ext uri="{BB962C8B-B14F-4D97-AF65-F5344CB8AC3E}">
        <p14:creationId xmlns:p14="http://schemas.microsoft.com/office/powerpoint/2010/main" xmlns="" val="17469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کلید فرعی و خارجی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کلید فرعي </a:t>
            </a:r>
            <a:r>
              <a:rPr lang="en-US" dirty="0" smtClean="0"/>
              <a:t>Secondary </a:t>
            </a:r>
            <a:r>
              <a:rPr lang="en-US" dirty="0"/>
              <a:t>key</a:t>
            </a:r>
            <a:r>
              <a:rPr lang="en-US" dirty="0" smtClean="0"/>
              <a:t>)</a:t>
            </a:r>
            <a:r>
              <a:rPr lang="fa-IR" dirty="0" smtClean="0"/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a-IR" dirty="0" smtClean="0"/>
              <a:t>	یکي </a:t>
            </a:r>
            <a:r>
              <a:rPr lang="fa-IR" dirty="0"/>
              <a:t>دیگر از کلیدهاي کاندید است که براي برخي کاربردها انتخاب </a:t>
            </a:r>
            <a:r>
              <a:rPr lang="fa-IR" dirty="0" smtClean="0"/>
              <a:t>ميشود</a:t>
            </a:r>
            <a:r>
              <a:rPr lang="fa-IR" dirty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کلید </a:t>
            </a:r>
            <a:r>
              <a:rPr lang="fa-IR" dirty="0"/>
              <a:t>خارجي </a:t>
            </a:r>
            <a:r>
              <a:rPr lang="en-US" dirty="0" smtClean="0"/>
              <a:t>Foreign </a:t>
            </a:r>
            <a:r>
              <a:rPr lang="en-US" dirty="0"/>
              <a:t>key</a:t>
            </a:r>
            <a:r>
              <a:rPr lang="en-US" dirty="0" smtClean="0"/>
              <a:t>)</a:t>
            </a:r>
            <a:r>
              <a:rPr lang="fa-IR" dirty="0" smtClean="0"/>
              <a:t>):</a:t>
            </a:r>
            <a:endParaRPr lang="en-US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    صفتي </a:t>
            </a:r>
            <a:r>
              <a:rPr lang="fa-IR" dirty="0"/>
              <a:t>است در یک رابطه که در رابطه دیگري کلید اصلي </a:t>
            </a:r>
            <a:r>
              <a:rPr lang="fa-IR" dirty="0" smtClean="0"/>
              <a:t>است </a:t>
            </a:r>
            <a:r>
              <a:rPr lang="fa-IR" dirty="0"/>
              <a:t>و</a:t>
            </a:r>
          </a:p>
          <a:p>
            <a:pPr marL="0" indent="0">
              <a:buNone/>
            </a:pPr>
            <a:r>
              <a:rPr lang="fa-IR" dirty="0" smtClean="0"/>
              <a:t>	براي </a:t>
            </a:r>
            <a:r>
              <a:rPr lang="fa-IR" dirty="0"/>
              <a:t>برقراري ارتباط بین دو </a:t>
            </a:r>
            <a:r>
              <a:rPr lang="fa-IR"/>
              <a:t>رابطه </a:t>
            </a:r>
            <a:r>
              <a:rPr lang="fa-IR" smtClean="0"/>
              <a:t>استفاده می </a:t>
            </a:r>
            <a:r>
              <a:rPr lang="fa-IR" dirty="0"/>
              <a:t>يشود.</a:t>
            </a:r>
          </a:p>
        </p:txBody>
      </p:sp>
    </p:spTree>
    <p:extLst>
      <p:ext uri="{BB962C8B-B14F-4D97-AF65-F5344CB8AC3E}">
        <p14:creationId xmlns:p14="http://schemas.microsoft.com/office/powerpoint/2010/main" xmlns="" val="24838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82900" y="2298700"/>
            <a:ext cx="4914900" cy="1320800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 smtClean="0"/>
              <a:t>جبررابطه ای</a:t>
            </a:r>
            <a:endParaRPr lang="fa-IR" sz="6000" b="1" dirty="0"/>
          </a:p>
        </p:txBody>
      </p:sp>
    </p:spTree>
    <p:extLst>
      <p:ext uri="{BB962C8B-B14F-4D97-AF65-F5344CB8AC3E}">
        <p14:creationId xmlns:p14="http://schemas.microsoft.com/office/powerpoint/2010/main" xmlns="" val="5713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مدل رابطه ای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پایگاه داده هاي رابطه اي مبتني بر مدل رابطه اي است</a:t>
            </a:r>
          </a:p>
          <a:p>
            <a:pPr marL="0" indent="0">
              <a:buNone/>
            </a:pPr>
            <a:r>
              <a:rPr lang="fa-IR" dirty="0"/>
              <a:t>• از مجموعه اي از جداول براي نمایش داده ها و روابط میان آنها استفاده مي كند</a:t>
            </a:r>
          </a:p>
          <a:p>
            <a:pPr marL="0" indent="0">
              <a:buNone/>
            </a:pPr>
            <a:r>
              <a:rPr lang="fa-IR" dirty="0"/>
              <a:t>• مفهوم جدول در پایگاه داده هاي رابطه اي مشابهت زیادي با مفهوم را بطه در</a:t>
            </a:r>
          </a:p>
          <a:p>
            <a:pPr marL="0" indent="0">
              <a:buNone/>
            </a:pPr>
            <a:r>
              <a:rPr lang="fa-IR" dirty="0"/>
              <a:t>ریاضیات دارد</a:t>
            </a:r>
          </a:p>
        </p:txBody>
      </p:sp>
    </p:spTree>
    <p:extLst>
      <p:ext uri="{BB962C8B-B14F-4D97-AF65-F5344CB8AC3E}">
        <p14:creationId xmlns:p14="http://schemas.microsoft.com/office/powerpoint/2010/main" xmlns="" val="36847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تعاریف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دامنه </a:t>
            </a:r>
            <a:r>
              <a:rPr lang="fa-IR" dirty="0" smtClean="0"/>
              <a:t>(</a:t>
            </a:r>
            <a:r>
              <a:rPr lang="en-US" dirty="0" smtClean="0"/>
              <a:t>Domain </a:t>
            </a:r>
            <a:r>
              <a:rPr lang="fa-IR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fa-IR" dirty="0" smtClean="0"/>
              <a:t>  </a:t>
            </a:r>
            <a:r>
              <a:rPr lang="fa-IR" dirty="0"/>
              <a:t>مجموعه تمام مقادیر ممکن براي </a:t>
            </a:r>
            <a:r>
              <a:rPr lang="fa-IR" dirty="0" smtClean="0"/>
              <a:t>صفت( </a:t>
            </a:r>
            <a:r>
              <a:rPr lang="en-US" dirty="0" smtClean="0"/>
              <a:t>Attribute</a:t>
            </a:r>
            <a:r>
              <a:rPr lang="fa-IR" dirty="0" smtClean="0"/>
              <a:t>)است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رابطه (</a:t>
            </a:r>
            <a:r>
              <a:rPr lang="en-US" dirty="0" smtClean="0"/>
              <a:t>Relation </a:t>
            </a:r>
            <a:r>
              <a:rPr lang="fa-IR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fa-IR" dirty="0"/>
              <a:t>• زیر مجموعه اي از ضرب دکارتي چند دامنه است.</a:t>
            </a:r>
          </a:p>
          <a:p>
            <a:pPr marL="0" indent="0">
              <a:buNone/>
            </a:pPr>
            <a:r>
              <a:rPr lang="fa-IR" dirty="0"/>
              <a:t>• مجموعه های </a:t>
            </a:r>
            <a:r>
              <a:rPr lang="en-US" dirty="0"/>
              <a:t>D1 ، D2 ،...، </a:t>
            </a:r>
            <a:r>
              <a:rPr lang="en-US" dirty="0" err="1"/>
              <a:t>Dn</a:t>
            </a:r>
            <a:r>
              <a:rPr lang="en-US" dirty="0"/>
              <a:t> </a:t>
            </a:r>
            <a:r>
              <a:rPr lang="fa-IR" dirty="0"/>
              <a:t>را در نظر بگیرید.</a:t>
            </a:r>
          </a:p>
          <a:p>
            <a:pPr marL="0" indent="0">
              <a:buNone/>
            </a:pPr>
            <a:r>
              <a:rPr lang="fa-IR" dirty="0"/>
              <a:t>• هر زیر مجموعه از </a:t>
            </a:r>
            <a:r>
              <a:rPr lang="fa-IR" dirty="0" smtClean="0"/>
              <a:t>حاصلضرب دکارتی یک </a:t>
            </a:r>
            <a:r>
              <a:rPr lang="fa-IR" dirty="0"/>
              <a:t>رابطه است.</a:t>
            </a:r>
          </a:p>
          <a:p>
            <a:pPr marL="0" indent="0">
              <a:buNone/>
            </a:pPr>
            <a:r>
              <a:rPr lang="fa-IR" dirty="0"/>
              <a:t>• هر رابطه مجموعه ای از </a:t>
            </a:r>
            <a:r>
              <a:rPr lang="en-US" dirty="0"/>
              <a:t>n </a:t>
            </a:r>
            <a:r>
              <a:rPr lang="fa-IR" dirty="0"/>
              <a:t>تایی های </a:t>
            </a:r>
            <a:r>
              <a:rPr lang="en-US" dirty="0" smtClean="0"/>
              <a:t>a1,a2</a:t>
            </a:r>
            <a:r>
              <a:rPr lang="en-US" dirty="0"/>
              <a:t>,…,</a:t>
            </a:r>
            <a:r>
              <a:rPr lang="en-US" dirty="0" smtClean="0"/>
              <a:t>an </a:t>
            </a:r>
            <a:r>
              <a:rPr lang="fa-IR" dirty="0" smtClean="0"/>
              <a:t> است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مثال: اگر داشته باشیم </a:t>
            </a:r>
            <a:r>
              <a:rPr lang="en-US" dirty="0"/>
              <a:t>D2: Integer </a:t>
            </a:r>
            <a:r>
              <a:rPr lang="fa-IR" dirty="0"/>
              <a:t>و </a:t>
            </a:r>
            <a:r>
              <a:rPr lang="en-US" dirty="0"/>
              <a:t>D1: String </a:t>
            </a:r>
            <a:r>
              <a:rPr lang="fa-IR" dirty="0"/>
              <a:t>آنگاه هر مجموعه اي که عضوهایش زوج هاي</a:t>
            </a:r>
          </a:p>
          <a:p>
            <a:pPr marL="0" indent="0">
              <a:buNone/>
            </a:pPr>
            <a:r>
              <a:rPr lang="en-US" dirty="0"/>
              <a:t>(D1,D2) </a:t>
            </a:r>
            <a:r>
              <a:rPr lang="fa-IR" dirty="0"/>
              <a:t>باشند یک رابطه است.</a:t>
            </a:r>
          </a:p>
          <a:p>
            <a:pPr marL="0" indent="0">
              <a:buNone/>
            </a:pPr>
            <a:r>
              <a:rPr lang="fa-IR" dirty="0"/>
              <a:t>• بهترین راه نمایش و پیاده سازي رابطه به وسیله جدول </a:t>
            </a:r>
            <a:r>
              <a:rPr lang="fa-IR" dirty="0" smtClean="0"/>
              <a:t>است: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5021262"/>
            <a:ext cx="3009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نظام بانک اطلاعات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8" y="2014361"/>
            <a:ext cx="8617934" cy="40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4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تعاریف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2160588"/>
            <a:ext cx="762846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تعریف خاصیت کلیدی: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کلید یک رابطه، تمام عضوهاي آن را به صورتي </a:t>
            </a:r>
            <a:r>
              <a:rPr lang="fa-IR" dirty="0" smtClean="0"/>
              <a:t>منحصر به </a:t>
            </a:r>
            <a:r>
              <a:rPr lang="fa-IR" dirty="0"/>
              <a:t>فرد مشخص </a:t>
            </a:r>
            <a:r>
              <a:rPr lang="fa-IR" dirty="0" smtClean="0"/>
              <a:t>ميکند</a:t>
            </a:r>
            <a:r>
              <a:rPr lang="fa-IR" dirty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در مدل رابط هاي، کلید مجموع هاي از </a:t>
            </a:r>
            <a:r>
              <a:rPr lang="fa-IR" dirty="0" smtClean="0"/>
              <a:t>صفتها </a:t>
            </a:r>
            <a:r>
              <a:rPr lang="fa-IR" dirty="0"/>
              <a:t>است که </a:t>
            </a:r>
            <a:r>
              <a:rPr lang="fa-IR" dirty="0" smtClean="0"/>
              <a:t>باید دو </a:t>
            </a:r>
            <a:r>
              <a:rPr lang="fa-IR" dirty="0"/>
              <a:t>مورد زیر را در مورد آنها رعایت کرد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کلید تکراري وارد رابطه </a:t>
            </a:r>
            <a:r>
              <a:rPr lang="fa-IR" dirty="0" smtClean="0"/>
              <a:t>(جدول) </a:t>
            </a:r>
            <a:r>
              <a:rPr lang="fa-IR" dirty="0"/>
              <a:t>نشود.</a:t>
            </a:r>
          </a:p>
          <a:p>
            <a:pPr marL="0" indent="0">
              <a:buNone/>
            </a:pPr>
            <a:r>
              <a:rPr lang="fa-IR" dirty="0"/>
              <a:t>• مقدار تهي </a:t>
            </a:r>
            <a:r>
              <a:rPr lang="en-US" dirty="0" smtClean="0"/>
              <a:t>(Null)</a:t>
            </a:r>
            <a:r>
              <a:rPr lang="fa-IR" dirty="0" smtClean="0"/>
              <a:t>براي </a:t>
            </a:r>
            <a:r>
              <a:rPr lang="fa-IR" dirty="0"/>
              <a:t>کلید وارد نشود.</a:t>
            </a:r>
          </a:p>
        </p:txBody>
      </p:sp>
    </p:spTree>
    <p:extLst>
      <p:ext uri="{BB962C8B-B14F-4D97-AF65-F5344CB8AC3E}">
        <p14:creationId xmlns:p14="http://schemas.microsoft.com/office/powerpoint/2010/main" xmlns="" val="19645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شِماي رابطه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• </a:t>
            </a:r>
            <a:r>
              <a:rPr lang="fa-IR" dirty="0"/>
              <a:t>هر شِماي رابطه شامل لیستي از خصیصه ها و دامنه هاي متناظرشان است.</a:t>
            </a:r>
          </a:p>
          <a:p>
            <a:pPr marL="0" indent="0">
              <a:buNone/>
            </a:pPr>
            <a:r>
              <a:rPr lang="fa-IR" dirty="0"/>
              <a:t>• شمای رابطه ای، پایگاه داده سیستم </a:t>
            </a:r>
            <a:r>
              <a:rPr lang="fa-IR" dirty="0" smtClean="0"/>
              <a:t>دانشگاه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75" y="3498058"/>
            <a:ext cx="7078825" cy="27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431800"/>
            <a:ext cx="8136466" cy="56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7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انواع جامعیت در مدل </a:t>
            </a:r>
            <a:r>
              <a:rPr lang="fa-IR" b="1" dirty="0" smtClean="0"/>
              <a:t>رابطه</a:t>
            </a:r>
            <a:r>
              <a:rPr lang="en-US" b="1" dirty="0" smtClean="0"/>
              <a:t> </a:t>
            </a:r>
            <a:r>
              <a:rPr lang="fa-IR" b="1" dirty="0" smtClean="0"/>
              <a:t>اي</a:t>
            </a:r>
            <a:r>
              <a:rPr lang="fa-IR" b="1" dirty="0"/>
              <a:t/>
            </a:r>
            <a:br>
              <a:rPr lang="fa-IR" b="1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1. جامعیت دامنه اي </a:t>
            </a:r>
            <a:r>
              <a:rPr lang="en-US" dirty="0" smtClean="0"/>
              <a:t>Domain </a:t>
            </a:r>
            <a:r>
              <a:rPr lang="en-US" dirty="0"/>
              <a:t>integrity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endParaRPr lang="en-US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2. جامعیت </a:t>
            </a:r>
            <a:r>
              <a:rPr lang="fa-IR" dirty="0"/>
              <a:t>درون رابطه اي </a:t>
            </a:r>
            <a:r>
              <a:rPr lang="en-US" dirty="0" smtClean="0"/>
              <a:t>Intra-relation </a:t>
            </a:r>
            <a:r>
              <a:rPr lang="en-US" dirty="0"/>
              <a:t>integrity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endParaRPr lang="en-US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3. جامعیت </a:t>
            </a:r>
            <a:r>
              <a:rPr lang="fa-IR" dirty="0"/>
              <a:t>ارجاع </a:t>
            </a:r>
            <a:r>
              <a:rPr lang="fa-IR" dirty="0" smtClean="0"/>
              <a:t>( </a:t>
            </a:r>
            <a:r>
              <a:rPr lang="en-US" dirty="0"/>
              <a:t>Referential </a:t>
            </a:r>
            <a:r>
              <a:rPr lang="en-US" dirty="0" smtClean="0"/>
              <a:t>integrity</a:t>
            </a:r>
            <a:r>
              <a:rPr lang="fa-IR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3067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جامعیت دامنه اي </a:t>
            </a:r>
            <a:r>
              <a:rPr lang="en-US" dirty="0" smtClean="0"/>
              <a:t>Domain </a:t>
            </a:r>
            <a:r>
              <a:rPr lang="en-US" dirty="0"/>
              <a:t>integrity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b="1" dirty="0" smtClean="0"/>
          </a:p>
          <a:p>
            <a:pPr marL="0" indent="0">
              <a:buNone/>
            </a:pPr>
            <a:r>
              <a:rPr lang="fa-IR" b="1" dirty="0" smtClean="0"/>
              <a:t>1. هر </a:t>
            </a:r>
            <a:r>
              <a:rPr lang="fa-IR" b="1" dirty="0"/>
              <a:t>صفت باید از نوع خودش باشد</a:t>
            </a:r>
            <a:r>
              <a:rPr lang="fa-IR" b="1" dirty="0" smtClean="0"/>
              <a:t>.</a:t>
            </a:r>
          </a:p>
          <a:p>
            <a:pPr>
              <a:buAutoNum type="arabicPeriod"/>
            </a:pPr>
            <a:endParaRPr lang="fa-IR" b="1" dirty="0"/>
          </a:p>
          <a:p>
            <a:pPr marL="0" indent="0">
              <a:buNone/>
            </a:pPr>
            <a:r>
              <a:rPr lang="fa-IR" b="1" dirty="0" smtClean="0"/>
              <a:t>2. </a:t>
            </a:r>
            <a:r>
              <a:rPr lang="fa-IR" b="1" dirty="0"/>
              <a:t>هر صفت باید مقادیر مجاز خود را رعایت کند.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401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/>
              <a:t>جامعیت درون رابطه اي</a:t>
            </a:r>
            <a:br>
              <a:rPr lang="fa-IR" dirty="0"/>
            </a:br>
            <a:r>
              <a:rPr lang="en-US" dirty="0"/>
              <a:t>( Intra-relation integrity )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1. کلیدهاي </a:t>
            </a:r>
            <a:r>
              <a:rPr lang="fa-IR" dirty="0"/>
              <a:t>اصلي و فرعي نباید مقادیر تکراري داشته باشند.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2. کلید </a:t>
            </a:r>
            <a:r>
              <a:rPr lang="fa-IR" dirty="0"/>
              <a:t>اصلي دارای مقدار </a:t>
            </a:r>
            <a:r>
              <a:rPr lang="en-US" dirty="0"/>
              <a:t>NULL </a:t>
            </a:r>
            <a:r>
              <a:rPr lang="fa-IR" dirty="0"/>
              <a:t>نباشد</a:t>
            </a:r>
          </a:p>
        </p:txBody>
      </p:sp>
    </p:spTree>
    <p:extLst>
      <p:ext uri="{BB962C8B-B14F-4D97-AF65-F5344CB8AC3E}">
        <p14:creationId xmlns:p14="http://schemas.microsoft.com/office/powerpoint/2010/main" xmlns="" val="15202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جامعیت ارجاع </a:t>
            </a:r>
            <a:r>
              <a:rPr lang="en-US" dirty="0" smtClean="0"/>
              <a:t>Referential </a:t>
            </a:r>
            <a:r>
              <a:rPr lang="en-US" dirty="0"/>
              <a:t>integrity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کلید </a:t>
            </a:r>
            <a:r>
              <a:rPr lang="fa-IR" dirty="0"/>
              <a:t>خارجي </a:t>
            </a:r>
            <a:r>
              <a:rPr lang="fa-IR" dirty="0" smtClean="0"/>
              <a:t>نمي تواند </a:t>
            </a:r>
            <a:r>
              <a:rPr lang="fa-IR" dirty="0"/>
              <a:t>مقداري داشته باشد که در جدول مرجع وجود ندارد.</a:t>
            </a:r>
          </a:p>
        </p:txBody>
      </p:sp>
    </p:spTree>
    <p:extLst>
      <p:ext uri="{BB962C8B-B14F-4D97-AF65-F5344CB8AC3E}">
        <p14:creationId xmlns:p14="http://schemas.microsoft.com/office/powerpoint/2010/main" xmlns="" val="29979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جبر رابطه اي </a:t>
            </a:r>
            <a:r>
              <a:rPr lang="en-US" dirty="0" smtClean="0"/>
              <a:t>Relational </a:t>
            </a:r>
            <a:r>
              <a:rPr lang="en-US" dirty="0"/>
              <a:t>algebra </a:t>
            </a:r>
            <a:r>
              <a:rPr lang="en-US" dirty="0" smtClean="0"/>
              <a:t>)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8300"/>
            <a:ext cx="8596668" cy="492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عملگرهای </a:t>
            </a:r>
            <a:r>
              <a:rPr lang="fa-IR" dirty="0"/>
              <a:t>اصلی عبارتند از: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انتخاب:	</a:t>
            </a:r>
            <a:r>
              <a:rPr lang="el-GR" dirty="0" smtClean="0"/>
              <a:t>σ</a:t>
            </a:r>
            <a:endParaRPr lang="el-GR" dirty="0"/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پرتو: </a:t>
            </a:r>
            <a:r>
              <a:rPr lang="az-Cyrl-AZ" dirty="0" smtClean="0"/>
              <a:t>П</a:t>
            </a:r>
            <a:endParaRPr lang="az-Cyrl-AZ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عملگرهای </a:t>
            </a:r>
            <a:r>
              <a:rPr lang="fa-IR" dirty="0"/>
              <a:t>مجموعه ای</a:t>
            </a:r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اجتماع: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اشتراک: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• تفاضل: </a:t>
            </a:r>
            <a:r>
              <a:rPr lang="fa-IR" dirty="0"/>
              <a:t>-</a:t>
            </a:r>
          </a:p>
          <a:p>
            <a:pPr marL="0" indent="0">
              <a:buNone/>
            </a:pPr>
            <a:r>
              <a:rPr lang="fa-IR" dirty="0"/>
              <a:t>• ضرب </a:t>
            </a:r>
            <a:r>
              <a:rPr lang="fa-IR" dirty="0" smtClean="0"/>
              <a:t>دکارتی: </a:t>
            </a:r>
            <a:r>
              <a:rPr lang="fa-IR" b="1" dirty="0" smtClean="0"/>
              <a:t>×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87" y="4048124"/>
            <a:ext cx="3524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49" y="3697287"/>
            <a:ext cx="2667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انتخاب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چندگانه </a:t>
            </a:r>
            <a:r>
              <a:rPr lang="fa-IR" dirty="0"/>
              <a:t>هایي را از یك رابطه انتخاب مي كند كه شرط یا شرایط خاصي </a:t>
            </a:r>
            <a:r>
              <a:rPr lang="fa-IR" dirty="0" smtClean="0"/>
              <a:t>را برآورده </a:t>
            </a:r>
            <a:r>
              <a:rPr lang="fa-IR" dirty="0"/>
              <a:t>مي كنند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براي </a:t>
            </a:r>
            <a:r>
              <a:rPr lang="fa-IR" dirty="0"/>
              <a:t>انتخاب چندگانه هایي از رابطه </a:t>
            </a:r>
            <a:r>
              <a:rPr lang="en-US" dirty="0"/>
              <a:t>r </a:t>
            </a:r>
            <a:r>
              <a:rPr lang="fa-IR" dirty="0"/>
              <a:t>كه شرط </a:t>
            </a:r>
            <a:r>
              <a:rPr lang="en-US" dirty="0"/>
              <a:t>P </a:t>
            </a:r>
            <a:r>
              <a:rPr lang="fa-IR" dirty="0"/>
              <a:t>را برآورده مي كنند، از نشانه</a:t>
            </a:r>
          </a:p>
          <a:p>
            <a:pPr marL="0" indent="0">
              <a:buNone/>
            </a:pPr>
            <a:r>
              <a:rPr lang="fa-IR" dirty="0"/>
              <a:t>گذاري </a:t>
            </a:r>
            <a:r>
              <a:rPr lang="el-GR" dirty="0"/>
              <a:t>σ</a:t>
            </a:r>
            <a:r>
              <a:rPr lang="en-US" dirty="0"/>
              <a:t>p(r) </a:t>
            </a:r>
            <a:r>
              <a:rPr lang="fa-IR" dirty="0"/>
              <a:t>استفاده مي شود.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ورودي</a:t>
            </a:r>
            <a:r>
              <a:rPr lang="fa-IR" dirty="0"/>
              <a:t>: یک رابطه</a:t>
            </a:r>
          </a:p>
          <a:p>
            <a:pPr marL="0" indent="0">
              <a:buNone/>
            </a:pPr>
            <a:r>
              <a:rPr lang="fa-IR" dirty="0" smtClean="0"/>
              <a:t>خروجي</a:t>
            </a:r>
            <a:r>
              <a:rPr lang="fa-IR" dirty="0"/>
              <a:t>: یک رابطه</a:t>
            </a:r>
          </a:p>
          <a:p>
            <a:pPr marL="0" indent="0">
              <a:buNone/>
            </a:pPr>
            <a:r>
              <a:rPr lang="fa-IR" dirty="0" smtClean="0"/>
              <a:t>ستو </a:t>
            </a:r>
            <a:r>
              <a:rPr lang="fa-IR" dirty="0"/>
              <a:t>نهاي خروجي برابر با تمام ستون هاي ورودي</a:t>
            </a:r>
          </a:p>
          <a:p>
            <a:pPr marL="0" indent="0">
              <a:buNone/>
            </a:pPr>
            <a:r>
              <a:rPr lang="fa-IR" dirty="0" smtClean="0"/>
              <a:t>سطرهاي </a:t>
            </a:r>
            <a:r>
              <a:rPr lang="fa-IR" dirty="0"/>
              <a:t>خروجي برابر با آن سطرهایي از ورودي که داراي </a:t>
            </a:r>
            <a:r>
              <a:rPr lang="fa-IR" dirty="0" smtClean="0"/>
              <a:t>شرط ذکر </a:t>
            </a:r>
            <a:r>
              <a:rPr lang="fa-IR" dirty="0"/>
              <a:t>شده باشند</a:t>
            </a:r>
          </a:p>
        </p:txBody>
      </p:sp>
    </p:spTree>
    <p:extLst>
      <p:ext uri="{BB962C8B-B14F-4D97-AF65-F5344CB8AC3E}">
        <p14:creationId xmlns:p14="http://schemas.microsoft.com/office/powerpoint/2010/main" xmlns="" val="1855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معماری بانک اطلاعات (</a:t>
            </a:r>
            <a:r>
              <a:rPr lang="en-US" dirty="0"/>
              <a:t>database architecture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2" y="1941184"/>
            <a:ext cx="8793124" cy="44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8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399"/>
            <a:ext cx="5228166" cy="513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رابطه </a:t>
            </a:r>
            <a:r>
              <a:rPr lang="en-US" dirty="0" smtClean="0"/>
              <a:t>R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مشخصات رابطه ای را برگردانید که مقادیر خصیصه های </a:t>
            </a:r>
            <a:r>
              <a:rPr lang="en-US" dirty="0"/>
              <a:t>A </a:t>
            </a:r>
            <a:r>
              <a:rPr lang="fa-IR" dirty="0" smtClean="0"/>
              <a:t>و</a:t>
            </a:r>
            <a:r>
              <a:rPr lang="en-US" dirty="0" smtClean="0"/>
              <a:t>B </a:t>
            </a:r>
            <a:r>
              <a:rPr lang="fa-IR" dirty="0"/>
              <a:t>آنها برابر باشد و مقدار خصیصه </a:t>
            </a:r>
            <a:r>
              <a:rPr lang="en-US" dirty="0"/>
              <a:t>D </a:t>
            </a:r>
            <a:r>
              <a:rPr lang="fa-IR" dirty="0"/>
              <a:t>آن از 5 بیشتر باشد</a:t>
            </a:r>
          </a:p>
          <a:p>
            <a:pPr marL="0" indent="0" algn="l">
              <a:buNone/>
            </a:pPr>
            <a:r>
              <a:rPr lang="el-GR" sz="4000" dirty="0" smtClean="0"/>
              <a:t>σ </a:t>
            </a:r>
            <a:r>
              <a:rPr lang="en-US" sz="1600" dirty="0" smtClean="0"/>
              <a:t>A=B </a:t>
            </a:r>
            <a:r>
              <a:rPr lang="en-US" sz="1600" dirty="0"/>
              <a:t>and D &gt; </a:t>
            </a:r>
            <a:r>
              <a:rPr lang="en-US" sz="1600" dirty="0" smtClean="0"/>
              <a:t>5 </a:t>
            </a:r>
            <a:r>
              <a:rPr lang="en-US" sz="4000" dirty="0" smtClean="0"/>
              <a:t>(R)</a:t>
            </a:r>
            <a:endParaRPr lang="fa-IR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37" y="1270000"/>
            <a:ext cx="27527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4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انتخاب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dirty="0"/>
              <a:t>جدول </a:t>
            </a:r>
            <a:r>
              <a:rPr lang="en-US" dirty="0" smtClean="0"/>
              <a:t>instructor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2800" dirty="0"/>
              <a:t>σ </a:t>
            </a:r>
            <a:r>
              <a:rPr lang="en-US" i="1" dirty="0" err="1"/>
              <a:t>dept</a:t>
            </a:r>
            <a:r>
              <a:rPr lang="en-US" i="1" dirty="0"/>
              <a:t> name </a:t>
            </a:r>
            <a:r>
              <a:rPr lang="en-US" dirty="0"/>
              <a:t>=“Physics” </a:t>
            </a:r>
            <a:r>
              <a:rPr lang="en-US" sz="2800" dirty="0"/>
              <a:t>(</a:t>
            </a:r>
            <a:r>
              <a:rPr lang="en-US" sz="2800" i="1" dirty="0" smtClean="0"/>
              <a:t>instructor</a:t>
            </a:r>
            <a:r>
              <a:rPr lang="en-US" sz="2800" dirty="0" smtClean="0"/>
              <a:t>)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  <a:r>
              <a:rPr lang="fa-IR" dirty="0" smtClean="0"/>
              <a:t>مشخصات </a:t>
            </a:r>
            <a:r>
              <a:rPr lang="fa-IR" dirty="0"/>
              <a:t>اساتیدی که در گروه </a:t>
            </a:r>
            <a:r>
              <a:rPr lang="en-US" dirty="0"/>
              <a:t>physics </a:t>
            </a:r>
            <a:r>
              <a:rPr lang="fa-IR" dirty="0"/>
              <a:t>تدریس می کنند را مشخص نمایید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00" y="1930400"/>
            <a:ext cx="39526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00" y="5975801"/>
            <a:ext cx="3952600" cy="8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6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پرتو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930400"/>
            <a:ext cx="7181850" cy="42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8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پرتو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2160589"/>
            <a:ext cx="4511502" cy="3880773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جدول </a:t>
            </a:r>
            <a:r>
              <a:rPr lang="en-US" dirty="0"/>
              <a:t>instructor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شماره</a:t>
            </a:r>
            <a:r>
              <a:rPr lang="fa-IR" dirty="0"/>
              <a:t>، نام و حقوق اساتید را لیست نمایید.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4787"/>
            <a:ext cx="4257675" cy="6475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687" y="4811712"/>
            <a:ext cx="3400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0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عملگرهای مجموعه ای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ورودي</a:t>
            </a:r>
            <a:r>
              <a:rPr lang="fa-IR" dirty="0"/>
              <a:t>: دو رابطه</a:t>
            </a:r>
          </a:p>
          <a:p>
            <a:pPr marL="0" indent="0">
              <a:buNone/>
            </a:pPr>
            <a:r>
              <a:rPr lang="fa-IR" dirty="0" smtClean="0"/>
              <a:t>خروجي</a:t>
            </a:r>
            <a:r>
              <a:rPr lang="fa-IR" dirty="0"/>
              <a:t>: یک رابطه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توجه</a:t>
            </a:r>
            <a:r>
              <a:rPr lang="fa-IR" dirty="0"/>
              <a:t>: دو رابطه باید همتا باشند</a:t>
            </a:r>
          </a:p>
          <a:p>
            <a:pPr marL="0" indent="0">
              <a:buNone/>
            </a:pPr>
            <a:r>
              <a:rPr lang="fa-IR" dirty="0" smtClean="0"/>
              <a:t>یعني</a:t>
            </a:r>
            <a:r>
              <a:rPr lang="fa-IR" dirty="0"/>
              <a:t>: تعداد ستون ها برابر </a:t>
            </a:r>
            <a:r>
              <a:rPr lang="fa-IR" dirty="0" smtClean="0"/>
              <a:t>و نوع </a:t>
            </a:r>
            <a:r>
              <a:rPr lang="fa-IR" dirty="0"/>
              <a:t>ستون ها نظیر به نظیر یکسان باشند.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ستون </a:t>
            </a:r>
            <a:r>
              <a:rPr lang="fa-IR" dirty="0"/>
              <a:t>هاي خروجي</a:t>
            </a:r>
            <a:r>
              <a:rPr lang="fa-IR" b="1" dirty="0"/>
              <a:t>: </a:t>
            </a:r>
            <a:r>
              <a:rPr lang="fa-IR" dirty="0"/>
              <a:t>همتا با ستون هاي ورودي</a:t>
            </a:r>
          </a:p>
          <a:p>
            <a:pPr marL="0" indent="0">
              <a:buNone/>
            </a:pPr>
            <a:r>
              <a:rPr lang="fa-IR" dirty="0" smtClean="0"/>
              <a:t>سطرهاي </a:t>
            </a:r>
            <a:r>
              <a:rPr lang="fa-IR" dirty="0"/>
              <a:t>خروجي</a:t>
            </a:r>
            <a:r>
              <a:rPr lang="fa-IR" b="1" dirty="0"/>
              <a:t>: </a:t>
            </a:r>
            <a:r>
              <a:rPr lang="fa-IR" dirty="0"/>
              <a:t>برابر با اجتماع/اشتراک/تفاضل سطرهاي ورودي</a:t>
            </a:r>
          </a:p>
        </p:txBody>
      </p:sp>
    </p:spTree>
    <p:extLst>
      <p:ext uri="{BB962C8B-B14F-4D97-AF65-F5344CB8AC3E}">
        <p14:creationId xmlns:p14="http://schemas.microsoft.com/office/powerpoint/2010/main" xmlns="" val="39468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اجتماع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238066" cy="4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1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تفاضل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7" y="1579562"/>
            <a:ext cx="8620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7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اشتراک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5" y="1455737"/>
            <a:ext cx="845934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3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ضرب دكارتي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براي </a:t>
            </a:r>
            <a:r>
              <a:rPr lang="fa-IR" dirty="0"/>
              <a:t>تركیب اطلاعات هر دو رابطه دلخواه استفاده مي شود.</a:t>
            </a:r>
          </a:p>
          <a:p>
            <a:pPr marL="0" indent="0">
              <a:buNone/>
            </a:pPr>
            <a:r>
              <a:rPr lang="fa-IR" dirty="0" smtClean="0"/>
              <a:t>ضرب </a:t>
            </a:r>
            <a:r>
              <a:rPr lang="fa-IR" dirty="0"/>
              <a:t>دكارتي دو رابطه </a:t>
            </a:r>
            <a:r>
              <a:rPr lang="en-US" dirty="0"/>
              <a:t>R </a:t>
            </a:r>
            <a:r>
              <a:rPr lang="fa-IR" dirty="0"/>
              <a:t>و </a:t>
            </a:r>
            <a:r>
              <a:rPr lang="en-US" dirty="0"/>
              <a:t>S </a:t>
            </a:r>
            <a:r>
              <a:rPr lang="fa-IR" dirty="0"/>
              <a:t>بصورت </a:t>
            </a:r>
            <a:r>
              <a:rPr lang="en-US" i="1" dirty="0"/>
              <a:t>R</a:t>
            </a:r>
            <a:r>
              <a:rPr lang="en-US" dirty="0"/>
              <a:t>×</a:t>
            </a:r>
            <a:r>
              <a:rPr lang="en-US" i="1" dirty="0"/>
              <a:t>S </a:t>
            </a:r>
            <a:r>
              <a:rPr lang="fa-IR" dirty="0"/>
              <a:t>نمایش داده می شود</a:t>
            </a:r>
            <a:r>
              <a:rPr lang="fa-IR" i="1" dirty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ورودي</a:t>
            </a:r>
            <a:r>
              <a:rPr lang="fa-IR" dirty="0"/>
              <a:t>: دو رابطه</a:t>
            </a:r>
          </a:p>
          <a:p>
            <a:pPr marL="0" indent="0">
              <a:buNone/>
            </a:pPr>
            <a:r>
              <a:rPr lang="fa-IR" dirty="0" smtClean="0"/>
              <a:t>خروجي</a:t>
            </a:r>
            <a:r>
              <a:rPr lang="fa-IR" dirty="0"/>
              <a:t>: یک رابطه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ستون </a:t>
            </a:r>
            <a:r>
              <a:rPr lang="fa-IR" dirty="0"/>
              <a:t>هاي خروجي برابر با تمام ستون هاي دو رابطه ورودي</a:t>
            </a:r>
          </a:p>
          <a:p>
            <a:pPr marL="0" indent="0">
              <a:buNone/>
            </a:pPr>
            <a:r>
              <a:rPr lang="fa-IR" dirty="0" smtClean="0"/>
              <a:t>سطرهاي </a:t>
            </a:r>
            <a:r>
              <a:rPr lang="fa-IR" dirty="0"/>
              <a:t>خروجي برابر با همه ترکیب هاي ممکن از دو جدول</a:t>
            </a:r>
          </a:p>
        </p:txBody>
      </p:sp>
    </p:spTree>
    <p:extLst>
      <p:ext uri="{BB962C8B-B14F-4D97-AF65-F5344CB8AC3E}">
        <p14:creationId xmlns:p14="http://schemas.microsoft.com/office/powerpoint/2010/main" xmlns="" val="22726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ضرب دكارتي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29" y="2160588"/>
            <a:ext cx="659967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3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دید خارجی 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دید </a:t>
            </a:r>
            <a:r>
              <a:rPr lang="fa-IR" dirty="0"/>
              <a:t>خاص هر گروه ازكاربران است که به داده های ذخیره شده در بانك اطلاعاتي</a:t>
            </a:r>
          </a:p>
          <a:p>
            <a:pPr marL="0" indent="0">
              <a:buNone/>
            </a:pPr>
            <a:r>
              <a:rPr lang="fa-IR" dirty="0"/>
              <a:t>دارند.</a:t>
            </a:r>
          </a:p>
          <a:p>
            <a:r>
              <a:rPr lang="fa-IR" dirty="0" smtClean="0"/>
              <a:t>یعني </a:t>
            </a:r>
            <a:r>
              <a:rPr lang="fa-IR" dirty="0"/>
              <a:t>اینكه هر كاربر چه قسمتهایي از بانك اطلاعات را اجازه دارد ببیند و چه</a:t>
            </a:r>
          </a:p>
          <a:p>
            <a:pPr marL="0" indent="0">
              <a:buNone/>
            </a:pPr>
            <a:r>
              <a:rPr lang="fa-IR" dirty="0"/>
              <a:t>كارهایي روي آن قسمتها م يتواند انجام دهد.</a:t>
            </a:r>
          </a:p>
          <a:p>
            <a:r>
              <a:rPr lang="fa-IR" dirty="0"/>
              <a:t>قانون پنهان سازی اطلاعات مي گوید</a:t>
            </a:r>
            <a:r>
              <a:rPr lang="fa-IR" dirty="0" smtClean="0"/>
              <a:t> </a:t>
            </a:r>
            <a:r>
              <a:rPr lang="fa-IR" dirty="0"/>
              <a:t>به هر كس همان مقدار اطلاعات بده </a:t>
            </a:r>
            <a:r>
              <a:rPr lang="fa-IR" dirty="0" smtClean="0"/>
              <a:t>كه</a:t>
            </a:r>
          </a:p>
          <a:p>
            <a:pPr marL="0" indent="0">
              <a:buNone/>
            </a:pPr>
            <a:r>
              <a:rPr lang="fa-IR" dirty="0" smtClean="0"/>
              <a:t>لازم دارد نه بیشتر</a:t>
            </a:r>
          </a:p>
          <a:p>
            <a:r>
              <a:rPr lang="fa-IR" dirty="0" smtClean="0"/>
              <a:t>هر </a:t>
            </a:r>
            <a:r>
              <a:rPr lang="fa-IR" dirty="0"/>
              <a:t>گروه ازكاربران دید خاص خود را دارند و همچنین چند كاربر </a:t>
            </a:r>
            <a:r>
              <a:rPr lang="fa-IR" dirty="0" smtClean="0"/>
              <a:t>میتوانند دارای </a:t>
            </a:r>
            <a:r>
              <a:rPr lang="fa-IR" dirty="0"/>
              <a:t>دید یكسانی باشند. دید خارجی نزدیك ترین سطح به كاربران نهایي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2658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ضرب دکارتی: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74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مثال:</a:t>
            </a:r>
            <a:endParaRPr lang="fa-IR" dirty="0"/>
          </a:p>
          <a:p>
            <a:pPr marL="0" indent="0">
              <a:buNone/>
            </a:pPr>
            <a:r>
              <a:rPr lang="fa-IR" dirty="0"/>
              <a:t>رابطه </a:t>
            </a:r>
            <a:r>
              <a:rPr lang="fa-IR" dirty="0" smtClean="0"/>
              <a:t>استاد</a:t>
            </a:r>
            <a:r>
              <a:rPr lang="fa-IR" dirty="0"/>
              <a:t> و درس </a:t>
            </a:r>
            <a:r>
              <a:rPr lang="fa-IR" dirty="0" smtClean="0"/>
              <a:t>دادن را </a:t>
            </a:r>
            <a:r>
              <a:rPr lang="fa-IR" dirty="0"/>
              <a:t>در نظر بگیرید.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لیستی </a:t>
            </a:r>
            <a:r>
              <a:rPr lang="fa-IR" dirty="0"/>
              <a:t>شامل نام اساتیدی که فیزیک درس می دهند را به همراه شماره درس آنها ، </a:t>
            </a:r>
            <a:r>
              <a:rPr lang="fa-IR" dirty="0" smtClean="0"/>
              <a:t>فهرست نمایید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0" y="3168000"/>
            <a:ext cx="4498700" cy="3523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3001299"/>
            <a:ext cx="5019675" cy="3856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0" y="2889387"/>
            <a:ext cx="13525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2833962"/>
            <a:ext cx="2362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0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ضرب دکارتی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270000"/>
            <a:ext cx="8596668" cy="3880773"/>
          </a:xfrm>
        </p:spPr>
        <p:txBody>
          <a:bodyPr/>
          <a:lstStyle/>
          <a:p>
            <a:pPr marL="0" indent="0" algn="l">
              <a:buNone/>
            </a:pP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instructor </a:t>
            </a:r>
            <a:r>
              <a:rPr lang="en-US" dirty="0"/>
              <a:t>× </a:t>
            </a:r>
            <a:r>
              <a:rPr lang="en-US" i="1" dirty="0"/>
              <a:t>teaches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1259804"/>
            <a:ext cx="5877659" cy="54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6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ضرب دکارتی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38514"/>
            <a:ext cx="7878590" cy="46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8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ضرب دکارتی: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3" y="2208212"/>
            <a:ext cx="8972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پیوند طبیعي </a:t>
            </a:r>
            <a:r>
              <a:rPr lang="en-US" b="1" dirty="0" smtClean="0"/>
              <a:t>Natural </a:t>
            </a:r>
            <a:r>
              <a:rPr lang="en-US" b="1" dirty="0"/>
              <a:t>Join</a:t>
            </a:r>
            <a:r>
              <a:rPr lang="en-US" b="1" dirty="0" smtClean="0"/>
              <a:t>)</a:t>
            </a:r>
            <a:r>
              <a:rPr lang="fa-IR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علامت ∞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مانند عملگر پیوند شرطي عمل مي کند با این تفاوت که شرط بطور اتوماتیک و خودبه خود</a:t>
            </a:r>
          </a:p>
          <a:p>
            <a:pPr marL="0" indent="0">
              <a:buNone/>
            </a:pPr>
            <a:r>
              <a:rPr lang="fa-IR" dirty="0"/>
              <a:t>اعمال مي گردد.</a:t>
            </a:r>
          </a:p>
          <a:p>
            <a:pPr marL="0" indent="0">
              <a:buNone/>
            </a:pPr>
            <a:r>
              <a:rPr lang="fa-IR" dirty="0"/>
              <a:t>• این عملگر روي همه ستون هاي همنام شرط تساوي را اعمال مي کند.</a:t>
            </a:r>
          </a:p>
          <a:p>
            <a:pPr marL="0" indent="0">
              <a:buNone/>
            </a:pPr>
            <a:r>
              <a:rPr lang="fa-IR" dirty="0"/>
              <a:t>• ستون همنام فقط یکبار در خروجي مي آید.</a:t>
            </a:r>
          </a:p>
        </p:txBody>
      </p:sp>
    </p:spTree>
    <p:extLst>
      <p:ext uri="{BB962C8B-B14F-4D97-AF65-F5344CB8AC3E}">
        <p14:creationId xmlns:p14="http://schemas.microsoft.com/office/powerpoint/2010/main" xmlns="" val="26278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پیوند طبیعي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رابطه استاد </a:t>
            </a:r>
            <a:r>
              <a:rPr lang="fa-IR" dirty="0" smtClean="0"/>
              <a:t>و </a:t>
            </a:r>
            <a:r>
              <a:rPr lang="fa-IR" dirty="0"/>
              <a:t>درس </a:t>
            </a:r>
            <a:r>
              <a:rPr lang="fa-IR" dirty="0" smtClean="0"/>
              <a:t>دادن </a:t>
            </a:r>
            <a:r>
              <a:rPr lang="fa-IR" dirty="0"/>
              <a:t>را در نظر بگیرید</a:t>
            </a:r>
          </a:p>
          <a:p>
            <a:pPr marL="0" indent="0">
              <a:buNone/>
            </a:pPr>
            <a:r>
              <a:rPr lang="fa-IR" dirty="0"/>
              <a:t>• لیستی شامل نام اساتید به همراه شماره درس هایی که تدریس می کنند را فهرست نمایید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56851"/>
            <a:ext cx="691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0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پیوند طبیعي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519237"/>
            <a:ext cx="7091362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</a:t>
            </a:r>
            <a:r>
              <a:rPr lang="fa-IR" dirty="0" smtClean="0"/>
              <a:t>جایگزیني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←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حاصل </a:t>
            </a:r>
            <a:r>
              <a:rPr lang="fa-IR" dirty="0"/>
              <a:t>عبارت جبر رابطه ای سمت راست را در رابطه سمت چپ </a:t>
            </a:r>
            <a:r>
              <a:rPr lang="fa-IR" dirty="0" smtClean="0"/>
              <a:t>قرار مي </a:t>
            </a:r>
            <a:r>
              <a:rPr lang="fa-IR" dirty="0"/>
              <a:t>دهد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el-GR" dirty="0"/>
              <a:t>ρ</a:t>
            </a:r>
          </a:p>
          <a:p>
            <a:pPr marL="0" indent="0">
              <a:buNone/>
            </a:pPr>
            <a:r>
              <a:rPr lang="fa-IR" dirty="0" smtClean="0"/>
              <a:t>با </a:t>
            </a:r>
            <a:r>
              <a:rPr lang="fa-IR" dirty="0"/>
              <a:t>دستور ، نام </a:t>
            </a:r>
            <a:r>
              <a:rPr lang="en-US" dirty="0"/>
              <a:t>b </a:t>
            </a:r>
            <a:r>
              <a:rPr lang="fa-IR" dirty="0"/>
              <a:t>بر روي جدول </a:t>
            </a:r>
            <a:r>
              <a:rPr lang="en-US" dirty="0"/>
              <a:t>a </a:t>
            </a:r>
            <a:r>
              <a:rPr lang="fa-IR" dirty="0" smtClean="0"/>
              <a:t>گذاشته مي </a:t>
            </a:r>
            <a:r>
              <a:rPr lang="fa-IR" dirty="0"/>
              <a:t>شود.</a:t>
            </a:r>
          </a:p>
          <a:p>
            <a:pPr marL="0" indent="0">
              <a:buNone/>
            </a:pPr>
            <a:r>
              <a:rPr lang="fa-IR" dirty="0"/>
              <a:t>• حوزه اعتبار نام جدید، فقط در آن دستور است.</a:t>
            </a:r>
          </a:p>
          <a:p>
            <a:pPr marL="0" indent="0">
              <a:buNone/>
            </a:pPr>
            <a:r>
              <a:rPr lang="fa-IR" dirty="0"/>
              <a:t>• کاربرد زماني که از یک جدول دو یا چند بار </a:t>
            </a:r>
            <a:r>
              <a:rPr lang="fa-IR" dirty="0" smtClean="0"/>
              <a:t>در پرس </a:t>
            </a:r>
            <a:r>
              <a:rPr lang="fa-IR" dirty="0"/>
              <a:t>و جو استفاده مي شود.</a:t>
            </a:r>
          </a:p>
        </p:txBody>
      </p:sp>
    </p:spTree>
    <p:extLst>
      <p:ext uri="{BB962C8B-B14F-4D97-AF65-F5344CB8AC3E}">
        <p14:creationId xmlns:p14="http://schemas.microsoft.com/office/powerpoint/2010/main" xmlns="" val="429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عملگر تقسیم ÷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براي </a:t>
            </a:r>
            <a:r>
              <a:rPr lang="fa-IR" dirty="0"/>
              <a:t>پرس و جوهایي مناسب است كه در آنها عبارت ”براي همه “ وجود دارد.</a:t>
            </a:r>
          </a:p>
          <a:p>
            <a:pPr marL="0" indent="0">
              <a:buNone/>
            </a:pPr>
            <a:r>
              <a:rPr lang="fa-IR" dirty="0"/>
              <a:t>• ورودي: دو رابطه</a:t>
            </a:r>
          </a:p>
          <a:p>
            <a:pPr marL="0" indent="0">
              <a:buNone/>
            </a:pPr>
            <a:r>
              <a:rPr lang="fa-IR" dirty="0"/>
              <a:t>• خروجي: یک رابطه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پیش </a:t>
            </a:r>
            <a:r>
              <a:rPr lang="fa-IR" dirty="0"/>
              <a:t>شرط: جدول اول باید شامل تمام ستون هاي جدول دوم باشد.</a:t>
            </a:r>
          </a:p>
          <a:p>
            <a:pPr marL="0" indent="0">
              <a:buNone/>
            </a:pPr>
            <a:r>
              <a:rPr lang="fa-IR" dirty="0"/>
              <a:t>• ستون هاي خروجي: تمام ستون هاي غیر مشترک جدول مي باشد.</a:t>
            </a:r>
          </a:p>
          <a:p>
            <a:pPr marL="0" indent="0">
              <a:buNone/>
            </a:pPr>
            <a:r>
              <a:rPr lang="fa-IR" dirty="0"/>
              <a:t>• سطرهاي خروجي: ابتدا جدول اول بر اساس ستون هاي مشترک گروه بندي</a:t>
            </a:r>
          </a:p>
          <a:p>
            <a:pPr marL="0" indent="0">
              <a:buNone/>
            </a:pPr>
            <a:r>
              <a:rPr lang="fa-IR" dirty="0"/>
              <a:t>مي گردد و آن گروههایي در خروجي مي اید که مقادیر ستون هاي مشترک آن</a:t>
            </a:r>
          </a:p>
          <a:p>
            <a:pPr marL="0" indent="0">
              <a:buNone/>
            </a:pPr>
            <a:r>
              <a:rPr lang="fa-IR" dirty="0"/>
              <a:t>شامل مقادیر جدول دوم باشد.</a:t>
            </a:r>
          </a:p>
        </p:txBody>
      </p:sp>
    </p:spTree>
    <p:extLst>
      <p:ext uri="{BB962C8B-B14F-4D97-AF65-F5344CB8AC3E}">
        <p14:creationId xmlns:p14="http://schemas.microsoft.com/office/powerpoint/2010/main" xmlns="" val="629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عملگر تقسیم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3575"/>
            <a:ext cx="8205787" cy="41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4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دید ادراكي عام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تصویر </a:t>
            </a:r>
            <a:r>
              <a:rPr lang="fa-IR" dirty="0"/>
              <a:t>ادراكي عام یعني طراحي بانك اطلاعات بدون وابستگي به مدل خاص </a:t>
            </a:r>
            <a:r>
              <a:rPr lang="fa-IR" dirty="0" smtClean="0"/>
              <a:t>و پیاده </a:t>
            </a:r>
            <a:r>
              <a:rPr lang="fa-IR" dirty="0"/>
              <a:t>سازي فیزیك خاص.</a:t>
            </a:r>
          </a:p>
          <a:p>
            <a:r>
              <a:rPr lang="fa-IR" dirty="0" smtClean="0"/>
              <a:t>این </a:t>
            </a:r>
            <a:r>
              <a:rPr lang="fa-IR" dirty="0"/>
              <a:t>لایه را كاربر نهایي نمي بیند.</a:t>
            </a:r>
          </a:p>
          <a:p>
            <a:r>
              <a:rPr lang="fa-IR" dirty="0" smtClean="0"/>
              <a:t>طراحي </a:t>
            </a:r>
            <a:r>
              <a:rPr lang="fa-IR" dirty="0"/>
              <a:t>این لایه به عهده مدیر بانك مي باشد.</a:t>
            </a:r>
          </a:p>
          <a:p>
            <a:r>
              <a:rPr lang="fa-IR" dirty="0" smtClean="0"/>
              <a:t>فقط </a:t>
            </a:r>
            <a:r>
              <a:rPr lang="fa-IR" dirty="0"/>
              <a:t>مدیر بانك است كه این لایه براي او قابل استفاده است</a:t>
            </a:r>
          </a:p>
        </p:txBody>
      </p:sp>
    </p:spTree>
    <p:extLst>
      <p:ext uri="{BB962C8B-B14F-4D97-AF65-F5344CB8AC3E}">
        <p14:creationId xmlns:p14="http://schemas.microsoft.com/office/powerpoint/2010/main" xmlns="" val="33320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بهینه سازي پرس و جو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اولویت هزینه </a:t>
            </a:r>
            <a:r>
              <a:rPr lang="fa-IR" dirty="0" smtClean="0"/>
              <a:t>عملگرها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عملگرهاي </a:t>
            </a:r>
            <a:r>
              <a:rPr lang="fa-IR" dirty="0" smtClean="0"/>
              <a:t>پرهزینه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 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• </a:t>
            </a:r>
            <a:r>
              <a:rPr lang="fa-IR" dirty="0" smtClean="0"/>
              <a:t>عملگرهاي </a:t>
            </a:r>
            <a:r>
              <a:rPr lang="fa-IR" dirty="0"/>
              <a:t>کم هزینه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87" y="2856706"/>
            <a:ext cx="1952625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2" y="4521200"/>
            <a:ext cx="1333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2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قواعد بهینه سازي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1.  </a:t>
            </a:r>
            <a:r>
              <a:rPr lang="fa-IR" dirty="0"/>
              <a:t>گزینش را هر چه ممکن است زودتر انجام دهید.</a:t>
            </a:r>
          </a:p>
          <a:p>
            <a:pPr marL="0" indent="0">
              <a:buNone/>
            </a:pPr>
            <a:r>
              <a:rPr lang="fa-IR" dirty="0" smtClean="0"/>
              <a:t>2.  </a:t>
            </a:r>
            <a:r>
              <a:rPr lang="fa-IR" dirty="0"/>
              <a:t>شرط هاي ترکیبي را به شرط هاي متوالي </a:t>
            </a:r>
            <a:r>
              <a:rPr lang="fa-IR" dirty="0" smtClean="0"/>
              <a:t>تبدیل کنید</a:t>
            </a:r>
            <a:r>
              <a:rPr lang="fa-IR" dirty="0"/>
              <a:t>.</a:t>
            </a:r>
          </a:p>
          <a:p>
            <a:pPr marL="0" indent="0" rtl="0">
              <a:buNone/>
            </a:pPr>
            <a:r>
              <a:rPr lang="el-GR" dirty="0"/>
              <a:t>σ</a:t>
            </a:r>
            <a:r>
              <a:rPr lang="en-US" dirty="0"/>
              <a:t>p1^p2(e)</a:t>
            </a:r>
            <a:r>
              <a:rPr lang="fa-IR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σ</a:t>
            </a:r>
            <a:r>
              <a:rPr lang="en-US" dirty="0"/>
              <a:t>p1(</a:t>
            </a:r>
            <a:r>
              <a:rPr lang="el-GR" dirty="0"/>
              <a:t>σ</a:t>
            </a:r>
            <a:r>
              <a:rPr lang="en-US" dirty="0"/>
              <a:t>p2(e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a-IR" dirty="0" smtClean="0"/>
              <a:t>3.  </a:t>
            </a:r>
            <a:r>
              <a:rPr lang="fa-IR" dirty="0"/>
              <a:t>پرتو را زود انجام دهید </a:t>
            </a:r>
            <a:r>
              <a:rPr lang="fa-IR" dirty="0" smtClean="0"/>
              <a:t>(ولي </a:t>
            </a:r>
            <a:r>
              <a:rPr lang="fa-IR" dirty="0"/>
              <a:t>دیرتر از </a:t>
            </a:r>
            <a:r>
              <a:rPr lang="fa-IR" dirty="0" smtClean="0"/>
              <a:t>گزینش)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4.  </a:t>
            </a:r>
            <a:r>
              <a:rPr lang="fa-IR" dirty="0"/>
              <a:t>عملگرهاي ترکیبي مانند عملگرهاي مجموع هاي </a:t>
            </a:r>
            <a:r>
              <a:rPr lang="fa-IR" dirty="0" smtClean="0"/>
              <a:t>و پیوند </a:t>
            </a:r>
            <a:r>
              <a:rPr lang="fa-IR" dirty="0"/>
              <a:t>در انتها بیایند.</a:t>
            </a:r>
          </a:p>
        </p:txBody>
      </p:sp>
    </p:spTree>
    <p:extLst>
      <p:ext uri="{BB962C8B-B14F-4D97-AF65-F5344CB8AC3E}">
        <p14:creationId xmlns:p14="http://schemas.microsoft.com/office/powerpoint/2010/main" xmlns="" val="18460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عملگرهاي گسترش یافته جبر رابطه اي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683" y="2146300"/>
            <a:ext cx="6233319" cy="33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تجمیع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35" y="1542434"/>
            <a:ext cx="7957666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0" y="5423871"/>
            <a:ext cx="8847901" cy="14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0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عملگر تجمیع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جدول اساتید را در نظر بگیرید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میانگین حقوق اساتید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دانشگاه </a:t>
            </a:r>
            <a:r>
              <a:rPr lang="fa-IR" dirty="0"/>
              <a:t>را مشخص </a:t>
            </a:r>
            <a:r>
              <a:rPr lang="fa-IR" dirty="0" smtClean="0"/>
              <a:t>نمایید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0" y="1791139"/>
            <a:ext cx="5898600" cy="461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00" y="4394406"/>
            <a:ext cx="3254400" cy="6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4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عملگر تجمیع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جدول </a:t>
            </a:r>
            <a:r>
              <a:rPr lang="fa-IR" dirty="0"/>
              <a:t>اساتید را در نظر بگیرید.</a:t>
            </a:r>
          </a:p>
          <a:p>
            <a:pPr marL="0" indent="0">
              <a:buNone/>
            </a:pPr>
            <a:r>
              <a:rPr lang="fa-IR" dirty="0" smtClean="0"/>
              <a:t>میانگین </a:t>
            </a:r>
            <a:r>
              <a:rPr lang="fa-IR" dirty="0"/>
              <a:t>حقوق اساتید هر گروه آموزشی دانشگاه را مشخص نمایید.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103563"/>
            <a:ext cx="7721600" cy="31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پیوند بیروني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77" y="2160588"/>
            <a:ext cx="809408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5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پیوند بیروني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295" y="2160588"/>
            <a:ext cx="735344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4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پیوند بیروني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87" y="2160588"/>
            <a:ext cx="582206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5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عملگر پیوند بیروني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013" y="2160588"/>
            <a:ext cx="514601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2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1435</TotalTime>
  <Words>5284</Words>
  <Application>Microsoft Office PowerPoint</Application>
  <PresentationFormat>Custom</PresentationFormat>
  <Paragraphs>849</Paragraphs>
  <Slides>165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66" baseType="lpstr">
      <vt:lpstr>Facet</vt:lpstr>
      <vt:lpstr>Database Management System with SQL</vt:lpstr>
      <vt:lpstr>Roles and responsibilities in DBMS</vt:lpstr>
      <vt:lpstr>انواع راهبر یک DBMS </vt:lpstr>
      <vt:lpstr>انواع راهبر یک DBMS </vt:lpstr>
      <vt:lpstr>انواع راهبر یک DBMS </vt:lpstr>
      <vt:lpstr>نظام بانک اطلاعات</vt:lpstr>
      <vt:lpstr>معماری بانک اطلاعات (database architecture</vt:lpstr>
      <vt:lpstr>دید خارجی  </vt:lpstr>
      <vt:lpstr>دید ادراكي عام</vt:lpstr>
      <vt:lpstr>دید ادراكي خاص</vt:lpstr>
      <vt:lpstr>دید داخلي</vt:lpstr>
      <vt:lpstr>مدل رابطه ای / مدل فایلی</vt:lpstr>
      <vt:lpstr>مدل رابطه ای</vt:lpstr>
      <vt:lpstr>مثال مدل رابطه ای</vt:lpstr>
      <vt:lpstr>تراکنش ( transaction)</vt:lpstr>
      <vt:lpstr>خواص ACID</vt:lpstr>
      <vt:lpstr>يکپارچگي (atomicity)</vt:lpstr>
      <vt:lpstr>همخواني consistency))</vt:lpstr>
      <vt:lpstr>انزوا ( isolation)</vt:lpstr>
      <vt:lpstr>پایایي (durability)</vt:lpstr>
      <vt:lpstr>استقلال داده ها</vt:lpstr>
      <vt:lpstr>زبان های بانک اطلاعات</vt:lpstr>
      <vt:lpstr>زبان عملیات برروي داده ها(DML)</vt:lpstr>
      <vt:lpstr>Slide 24</vt:lpstr>
      <vt:lpstr>زبان تعریف داده ها DDL))</vt:lpstr>
      <vt:lpstr>طراحي پایگاه داده ها</vt:lpstr>
      <vt:lpstr>مدل موجودیت – وابستگي</vt:lpstr>
      <vt:lpstr>نرمال سازي</vt:lpstr>
      <vt:lpstr>مدل موجودیت و رابطه</vt:lpstr>
      <vt:lpstr>مدل موجودیت وابستگی</vt:lpstr>
      <vt:lpstr>موجودیت</vt:lpstr>
      <vt:lpstr>صفت</vt:lpstr>
      <vt:lpstr>انواع صفت</vt:lpstr>
      <vt:lpstr>صفت ساده و مركب</vt:lpstr>
      <vt:lpstr>صفت تك مقداري، صفت چندمقداري</vt:lpstr>
      <vt:lpstr>صفت ذخیره شده ، مشتق</vt:lpstr>
      <vt:lpstr>صفت کلید(شناسه)</vt:lpstr>
      <vt:lpstr>صفت هیچ مقدارپذیر nullable ))  </vt:lpstr>
      <vt:lpstr>Slide 39</vt:lpstr>
      <vt:lpstr>درجه وابستگی</vt:lpstr>
      <vt:lpstr>درجه وابستگی</vt:lpstr>
      <vt:lpstr>کاردینالیتی رابطه</vt:lpstr>
      <vt:lpstr>کاردینالیتی رابطه </vt:lpstr>
      <vt:lpstr>کاردینالیتی رابطه</vt:lpstr>
      <vt:lpstr>کاردینالیتی رابطه</vt:lpstr>
      <vt:lpstr>کاردینالیتی رابطه</vt:lpstr>
      <vt:lpstr>شرکت الزامی یا غیر الزامی در ارتباط:</vt:lpstr>
      <vt:lpstr>حد در وابستگی </vt:lpstr>
      <vt:lpstr>صفت توصیفی: </vt:lpstr>
      <vt:lpstr>مثالی از نمودار ER در سیستم دانشگاه</vt:lpstr>
      <vt:lpstr>کلیدها</vt:lpstr>
      <vt:lpstr>انواع کلید </vt:lpstr>
      <vt:lpstr>ابر کلید (Super key) </vt:lpstr>
      <vt:lpstr>کلید کاندید Candidate Key )) </vt:lpstr>
      <vt:lpstr>كلید اصلي Primary key )) </vt:lpstr>
      <vt:lpstr>کلید فرعی و خارجی</vt:lpstr>
      <vt:lpstr>جبررابطه ای</vt:lpstr>
      <vt:lpstr>مدل رابطه ای </vt:lpstr>
      <vt:lpstr>تعاریف </vt:lpstr>
      <vt:lpstr>تعاریف</vt:lpstr>
      <vt:lpstr>تعریف خاصیت کلیدی:</vt:lpstr>
      <vt:lpstr>شِماي رابطه </vt:lpstr>
      <vt:lpstr>Slide 63</vt:lpstr>
      <vt:lpstr>انواع جامعیت در مدل رابطه اي </vt:lpstr>
      <vt:lpstr>جامعیت دامنه اي Domain integrity )) </vt:lpstr>
      <vt:lpstr>جامعیت درون رابطه اي ( Intra-relation integrity ) </vt:lpstr>
      <vt:lpstr>جامعیت ارجاع Referential integrity )) </vt:lpstr>
      <vt:lpstr>جبر رابطه اي Relational algebra )) </vt:lpstr>
      <vt:lpstr>عملگر انتخاب </vt:lpstr>
      <vt:lpstr>عملگر انتخاب</vt:lpstr>
      <vt:lpstr>عملگر انتخاب</vt:lpstr>
      <vt:lpstr>عملگر پرتو</vt:lpstr>
      <vt:lpstr>عملگر پرتو </vt:lpstr>
      <vt:lpstr>عملگرهای مجموعه ای </vt:lpstr>
      <vt:lpstr>عملگر اجتماع</vt:lpstr>
      <vt:lpstr>عملگر تفاضل</vt:lpstr>
      <vt:lpstr>عملگر اشتراک</vt:lpstr>
      <vt:lpstr>عملگر ضرب دكارتي</vt:lpstr>
      <vt:lpstr>عملگر ضرب دكارتي</vt:lpstr>
      <vt:lpstr>ضرب دکارتی: </vt:lpstr>
      <vt:lpstr>ضرب دکارتی</vt:lpstr>
      <vt:lpstr>ضرب دکارتی</vt:lpstr>
      <vt:lpstr>ضرب دکارتی:</vt:lpstr>
      <vt:lpstr>پیوند طبیعي Natural Join)) </vt:lpstr>
      <vt:lpstr>مثال پیوند طبیعي </vt:lpstr>
      <vt:lpstr>مثال پیوند طبیعي</vt:lpstr>
      <vt:lpstr>عملگر جایگزیني </vt:lpstr>
      <vt:lpstr>عملگر تقسیم ÷ </vt:lpstr>
      <vt:lpstr>مثال عملگر تقسیم</vt:lpstr>
      <vt:lpstr>بهینه سازي پرس و جو ها</vt:lpstr>
      <vt:lpstr>قواعد بهینه سازي </vt:lpstr>
      <vt:lpstr>عملگرهاي گسترش یافته جبر رابطه اي</vt:lpstr>
      <vt:lpstr>عملگر تجمیع</vt:lpstr>
      <vt:lpstr>مثال عملگر تجمیع</vt:lpstr>
      <vt:lpstr>مثال عملگر تجمیع</vt:lpstr>
      <vt:lpstr>عملگر پیوند بیروني</vt:lpstr>
      <vt:lpstr>عملگر پیوند بیروني</vt:lpstr>
      <vt:lpstr>عملگر پیوند بیروني</vt:lpstr>
      <vt:lpstr>عملگر پیوند بیروني</vt:lpstr>
      <vt:lpstr>دستورات حذف، درج، بروزرسانی </vt:lpstr>
      <vt:lpstr>دستورات حذف، درج، بروزرسانی </vt:lpstr>
      <vt:lpstr>دستورات حذف، درج، بروزرسانی </vt:lpstr>
      <vt:lpstr>SQL</vt:lpstr>
      <vt:lpstr>مقدمه</vt:lpstr>
      <vt:lpstr>تعریف داده ها</vt:lpstr>
      <vt:lpstr>دامنه متغیرها </vt:lpstr>
      <vt:lpstr>تعریف و حذف بانک اطلاعات </vt:lpstr>
      <vt:lpstr>تعریف جداول</vt:lpstr>
      <vt:lpstr>مثال</vt:lpstr>
      <vt:lpstr>حذف جدول </vt:lpstr>
      <vt:lpstr>تغییر ساختار جدول</vt:lpstr>
      <vt:lpstr>اضافه کردن صفت (ستون)</vt:lpstr>
      <vt:lpstr>تغییر نوع داده </vt:lpstr>
      <vt:lpstr>حذف ستون </vt:lpstr>
      <vt:lpstr>مثال ایجاد پایگاه داده دانشگاه</vt:lpstr>
      <vt:lpstr>Slide 116</vt:lpstr>
      <vt:lpstr>Slide 117</vt:lpstr>
      <vt:lpstr>Data Manipulation Language</vt:lpstr>
      <vt:lpstr>استخراج داده ها</vt:lpstr>
      <vt:lpstr>استخراج</vt:lpstr>
      <vt:lpstr>استخراج و محاسبات</vt:lpstr>
      <vt:lpstr>استخراج - عملگرها</vt:lpstr>
      <vt:lpstr>ضرب دکارتی</vt:lpstr>
      <vt:lpstr>natural join</vt:lpstr>
      <vt:lpstr>مرتب سازي </vt:lpstr>
      <vt:lpstr>عملگر نامگذاری</vt:lpstr>
      <vt:lpstr>عملگرهای رشته ای</vt:lpstr>
      <vt:lpstr>عملگر between</vt:lpstr>
      <vt:lpstr>عملگرهای مجموعه ای SQL (اجتماع)</vt:lpstr>
      <vt:lpstr>عملگرهای مجموعه ای SQL (اشتراک)</vt:lpstr>
      <vt:lpstr>عملگرهای مجموعه ای SQL (تفاضل یا “به جز”)</vt:lpstr>
      <vt:lpstr>توابع تجمیع</vt:lpstr>
      <vt:lpstr>مثال:</vt:lpstr>
      <vt:lpstr>Group By</vt:lpstr>
      <vt:lpstr>مثال:</vt:lpstr>
      <vt:lpstr>مثال</vt:lpstr>
      <vt:lpstr>having</vt:lpstr>
      <vt:lpstr>مثال:</vt:lpstr>
      <vt:lpstr>عملگر IN, NOT IN</vt:lpstr>
      <vt:lpstr>NULL value</vt:lpstr>
      <vt:lpstr>زیر پرس و جوهای تو در تو</vt:lpstr>
      <vt:lpstr>زیر پرس و جو</vt:lpstr>
      <vt:lpstr>مثال</vt:lpstr>
      <vt:lpstr>زیرپرس و جو با some</vt:lpstr>
      <vt:lpstr>زیرپرس و جو با all</vt:lpstr>
      <vt:lpstr>ادامه عملیات پیوند</vt:lpstr>
      <vt:lpstr>مثال:</vt:lpstr>
      <vt:lpstr>Inner Join</vt:lpstr>
      <vt:lpstr>OUTER JOIN</vt:lpstr>
      <vt:lpstr>Slide 150</vt:lpstr>
      <vt:lpstr>FULL OUTER JOIN</vt:lpstr>
      <vt:lpstr>انواع جداول در SQL</vt:lpstr>
      <vt:lpstr>view</vt:lpstr>
      <vt:lpstr>مثال</vt:lpstr>
      <vt:lpstr>مجوزها</vt:lpstr>
      <vt:lpstr>دستورات مجوز ها</vt:lpstr>
      <vt:lpstr>Normalization</vt:lpstr>
      <vt:lpstr>تعریف</vt:lpstr>
      <vt:lpstr>چرایی نرمال سازی</vt:lpstr>
      <vt:lpstr>فرم های نرمال</vt:lpstr>
      <vt:lpstr>1NF</vt:lpstr>
      <vt:lpstr>2NF</vt:lpstr>
      <vt:lpstr>3NF</vt:lpstr>
      <vt:lpstr>منابع:</vt:lpstr>
      <vt:lpstr>پرسش و پاسخ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طراحی پایگاه داده ها</dc:title>
  <dc:creator>Zaferani Mahdi</dc:creator>
  <cp:lastModifiedBy>Mehdi Zaferani</cp:lastModifiedBy>
  <cp:revision>90</cp:revision>
  <dcterms:created xsi:type="dcterms:W3CDTF">2017-10-03T08:38:44Z</dcterms:created>
  <dcterms:modified xsi:type="dcterms:W3CDTF">2021-07-01T12:24:11Z</dcterms:modified>
</cp:coreProperties>
</file>